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740" r:id="rId2"/>
  </p:sldMasterIdLst>
  <p:notesMasterIdLst>
    <p:notesMasterId r:id="rId56"/>
  </p:notesMasterIdLst>
  <p:sldIdLst>
    <p:sldId id="561" r:id="rId3"/>
    <p:sldId id="581" r:id="rId4"/>
    <p:sldId id="636" r:id="rId5"/>
    <p:sldId id="616" r:id="rId6"/>
    <p:sldId id="608" r:id="rId7"/>
    <p:sldId id="578" r:id="rId8"/>
    <p:sldId id="605" r:id="rId9"/>
    <p:sldId id="609" r:id="rId10"/>
    <p:sldId id="624" r:id="rId11"/>
    <p:sldId id="621" r:id="rId12"/>
    <p:sldId id="629" r:id="rId13"/>
    <p:sldId id="635" r:id="rId14"/>
    <p:sldId id="580" r:id="rId15"/>
    <p:sldId id="576" r:id="rId16"/>
    <p:sldId id="615" r:id="rId17"/>
    <p:sldId id="638" r:id="rId18"/>
    <p:sldId id="647" r:id="rId19"/>
    <p:sldId id="648" r:id="rId20"/>
    <p:sldId id="646" r:id="rId21"/>
    <p:sldId id="645" r:id="rId22"/>
    <p:sldId id="639" r:id="rId23"/>
    <p:sldId id="622" r:id="rId24"/>
    <p:sldId id="623" r:id="rId25"/>
    <p:sldId id="634" r:id="rId26"/>
    <p:sldId id="582" r:id="rId27"/>
    <p:sldId id="640" r:id="rId28"/>
    <p:sldId id="641" r:id="rId29"/>
    <p:sldId id="650" r:id="rId30"/>
    <p:sldId id="610" r:id="rId31"/>
    <p:sldId id="642" r:id="rId32"/>
    <p:sldId id="611" r:id="rId33"/>
    <p:sldId id="643" r:id="rId34"/>
    <p:sldId id="649" r:id="rId35"/>
    <p:sldId id="587" r:id="rId36"/>
    <p:sldId id="584" r:id="rId37"/>
    <p:sldId id="586" r:id="rId38"/>
    <p:sldId id="585" r:id="rId39"/>
    <p:sldId id="588" r:id="rId40"/>
    <p:sldId id="590" r:id="rId41"/>
    <p:sldId id="599" r:id="rId42"/>
    <p:sldId id="595" r:id="rId43"/>
    <p:sldId id="589" r:id="rId44"/>
    <p:sldId id="594" r:id="rId45"/>
    <p:sldId id="593" r:id="rId46"/>
    <p:sldId id="600" r:id="rId47"/>
    <p:sldId id="598" r:id="rId48"/>
    <p:sldId id="596" r:id="rId49"/>
    <p:sldId id="597" r:id="rId50"/>
    <p:sldId id="644" r:id="rId51"/>
    <p:sldId id="630" r:id="rId52"/>
    <p:sldId id="631" r:id="rId53"/>
    <p:sldId id="632" r:id="rId54"/>
    <p:sldId id="633" r:id="rId55"/>
  </p:sldIdLst>
  <p:sldSz cx="12192000" cy="6858000"/>
  <p:notesSz cx="6858000" cy="9144000"/>
  <p:defaultTextStyle>
    <a:defPPr>
      <a:defRPr lang="en-S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7DAE"/>
    <a:srgbClr val="9E4678"/>
    <a:srgbClr val="4255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9C1C73F-4D3D-5947-9174-13054369CBF5}" v="260" dt="2024-06-05T22:40:05.775"/>
    <p1510:client id="{6B64C064-4A49-B46F-1DB1-7D3C1B6F5A4C}" v="1953" dt="2024-06-05T21:53:06.431"/>
    <p1510:client id="{7F91D3BA-650C-613F-08DC-7711CA17CAD3}" v="25" dt="2024-06-05T21:36:39.74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1"/>
  </p:normalViewPr>
  <p:slideViewPr>
    <p:cSldViewPr snapToGrid="0">
      <p:cViewPr varScale="1">
        <p:scale>
          <a:sx n="104" d="100"/>
          <a:sy n="104" d="100"/>
        </p:scale>
        <p:origin x="89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microsoft.com/office/2015/10/relationships/revisionInfo" Target="revisionInfo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presProps" Target="pres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14:36:23.486"/>
    </inkml:context>
    <inkml:brush xml:id="br0">
      <inkml:brushProperty name="width" value="0.35" units="cm"/>
      <inkml:brushProperty name="height" value="0.35" units="cm"/>
      <inkml:brushProperty name="color" value="#E3FAF6"/>
    </inkml:brush>
  </inkml:definitions>
  <inkml:trace contextRef="#ctx0" brushRef="#br0">0 0 24575,'0'0'0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14:36:29.428"/>
    </inkml:context>
    <inkml:brush xml:id="br0">
      <inkml:brushProperty name="width" value="0.35" units="cm"/>
      <inkml:brushProperty name="height" value="0.35" units="cm"/>
      <inkml:brushProperty name="color" value="#E3FAF6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14:36:38.648"/>
    </inkml:context>
    <inkml:brush xml:id="br0">
      <inkml:brushProperty name="width" value="0.35" units="cm"/>
      <inkml:brushProperty name="height" value="0.35" units="cm"/>
      <inkml:brushProperty name="color" value="#E3FAF6"/>
    </inkml:brush>
  </inkml:definitions>
  <inkml:trace contextRef="#ctx0" brushRef="#br0">0 0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5-02T14:36:45.178"/>
    </inkml:context>
    <inkml:brush xml:id="br0">
      <inkml:brushProperty name="width" value="0.35" units="cm"/>
      <inkml:brushProperty name="height" value="0.35" units="cm"/>
      <inkml:brushProperty name="color" value="#E3FAF6"/>
    </inkml:brush>
  </inkml:definitions>
  <inkml:trace contextRef="#ctx0" brushRef="#br0">0 0 24575,'0'0'0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802AB9-CCF6-7848-908C-4821125C611F}" type="datetimeFigureOut">
              <a:rPr lang="en-SA" smtClean="0"/>
              <a:t>05/06/2024 R</a:t>
            </a:fld>
            <a:endParaRPr lang="en-S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S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S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A8A0B4-26AE-E64E-BB09-C64C6ED88A1E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438208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7938413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32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4527912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35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322726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38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408763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titles on r/fidelityinvestments are mostly neutral based on what we captured after conducting a sentiment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41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17207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titles on r/fidelityinvestments are mostly neutral based on what we captured after conducting a sentiment analysis.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46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23867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674338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Wes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6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45407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Ramin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13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211295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Ramin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14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9847977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Ramin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15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19097292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Wes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23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2858110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27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8776957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A"/>
              <a:t>Jessica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A8A0B4-26AE-E64E-BB09-C64C6ED88A1E}" type="slidenum">
              <a:rPr lang="en-SA" smtClean="0"/>
              <a:t>30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25133889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1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oleObject" Target="../embeddings/oleObject11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4.png"/><Relationship Id="rId4" Type="http://schemas.openxmlformats.org/officeDocument/2006/relationships/image" Target="../media/image1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oleObject" Target="../embeddings/oleObject7.bin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 userDrawn="1"/>
        </p:nvSpPr>
        <p:spPr>
          <a:xfrm>
            <a:off x="-3107532" y="382325"/>
            <a:ext cx="2882637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TEXT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6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21" y="489479"/>
            <a:ext cx="25452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0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1" y="6085418"/>
            <a:ext cx="3085041" cy="44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spect="1" noChangeArrowheads="1"/>
          </p:cNvSpPr>
          <p:nvPr>
            <p:ph type="ctrTitle"/>
          </p:nvPr>
        </p:nvSpPr>
        <p:spPr bwMode="gray">
          <a:xfrm>
            <a:off x="469925" y="489480"/>
            <a:ext cx="4914901" cy="4914900"/>
          </a:xfrm>
          <a:solidFill>
            <a:srgbClr val="037DAE"/>
          </a:solidFill>
        </p:spPr>
        <p:txBody>
          <a:bodyPr lIns="354598" tIns="354598" rIns="236397" bIns="236397">
            <a:normAutofit/>
          </a:bodyPr>
          <a:lstStyle>
            <a:lvl1pPr eaLnBrk="1" hangingPunct="1">
              <a:lnSpc>
                <a:spcPct val="80000"/>
              </a:lnSpc>
              <a:defRPr sz="6500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799476" y="3485213"/>
            <a:ext cx="4334656" cy="1922870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8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</p:spTree>
    <p:extLst>
      <p:ext uri="{BB962C8B-B14F-4D97-AF65-F5344CB8AC3E}">
        <p14:creationId xmlns:p14="http://schemas.microsoft.com/office/powerpoint/2010/main" val="234190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7" y="489479"/>
            <a:ext cx="11236854" cy="915458"/>
          </a:xfrm>
        </p:spPr>
        <p:txBody>
          <a:bodyPr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82868" y="1616604"/>
            <a:ext cx="5549635" cy="4758532"/>
          </a:xfrm>
        </p:spPr>
        <p:txBody>
          <a:bodyPr/>
          <a:lstStyle>
            <a:lvl1pPr>
              <a:defRPr sz="2583"/>
            </a:lvl1pPr>
            <a:lvl2pPr>
              <a:defRPr sz="2167"/>
            </a:lvl2pPr>
            <a:lvl3pPr>
              <a:defRPr sz="2167"/>
            </a:lvl3pPr>
            <a:lvl4pPr>
              <a:defRPr sz="1583"/>
            </a:lvl4pPr>
            <a:lvl5pPr>
              <a:defRPr sz="158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6"/>
          </p:nvPr>
        </p:nvSpPr>
        <p:spPr>
          <a:xfrm>
            <a:off x="6153799" y="1616604"/>
            <a:ext cx="5565923" cy="4758532"/>
          </a:xfrm>
        </p:spPr>
        <p:txBody>
          <a:bodyPr>
            <a:normAutofit/>
          </a:bodyPr>
          <a:lstStyle>
            <a:lvl1pPr>
              <a:defRPr sz="2583"/>
            </a:lvl1pPr>
            <a:lvl2pPr>
              <a:defRPr sz="2167"/>
            </a:lvl2pPr>
            <a:lvl3pPr>
              <a:defRPr sz="2167"/>
            </a:lvl3pPr>
            <a:lvl4pPr>
              <a:defRPr sz="1583"/>
            </a:lvl4pPr>
            <a:lvl5pPr>
              <a:defRPr sz="158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7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7" name="Rectangle 6"/>
          <p:cNvSpPr>
            <a:spLocks noGrp="1" noChangeAspect="1" noChangeArrowheads="1"/>
          </p:cNvSpPr>
          <p:nvPr>
            <p:ph type="sldNum" sz="quarter" idx="18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D5C6BE-478D-4F54-91D5-B6CE631EE5E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2700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7" y="489486"/>
            <a:ext cx="11236854" cy="915459"/>
          </a:xfrm>
        </p:spPr>
        <p:txBody>
          <a:bodyPr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Rectangle 6"/>
          <p:cNvSpPr>
            <a:spLocks noGrp="1" noChangeAspect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8EA587-82D6-4611-9BFC-A129CBE7FBF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9905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nd Chart Tex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6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4246563" y="1616605"/>
            <a:ext cx="11907" cy="4959615"/>
          </a:xfrm>
          <a:prstGeom prst="line">
            <a:avLst/>
          </a:prstGeom>
          <a:ln w="9525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6" y="489479"/>
            <a:ext cx="11236854" cy="915458"/>
          </a:xfrm>
        </p:spPr>
        <p:txBody>
          <a:bodyPr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409609" y="1616604"/>
            <a:ext cx="7310114" cy="4897438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pPr lvl="0"/>
            <a:r>
              <a:rPr lang="en-US" noProof="0" dirty="0"/>
              <a:t>Click icon to add chart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68" y="1616605"/>
            <a:ext cx="3667125" cy="4959615"/>
          </a:xfrm>
        </p:spPr>
        <p:txBody>
          <a:bodyPr>
            <a:normAutofit/>
          </a:bodyPr>
          <a:lstStyle>
            <a:lvl1pPr marL="0" indent="0">
              <a:spcBef>
                <a:spcPts val="647"/>
              </a:spcBef>
              <a:spcAft>
                <a:spcPts val="647"/>
              </a:spcAft>
              <a:buNone/>
              <a:defRPr sz="2500" b="1"/>
            </a:lvl1pPr>
            <a:lvl2pPr marL="184678" indent="-184678">
              <a:spcBef>
                <a:spcPts val="647"/>
              </a:spcBef>
              <a:spcAft>
                <a:spcPts val="647"/>
              </a:spcAft>
              <a:buSzPct val="80000"/>
              <a:buFont typeface="Wingdings" pitchFamily="2" charset="2"/>
              <a:buChar char="§"/>
              <a:defRPr sz="2500"/>
            </a:lvl2pPr>
            <a:lvl3pPr marL="541723" indent="-129791">
              <a:defRPr sz="1583"/>
            </a:lvl3pPr>
            <a:lvl4pPr>
              <a:defRPr sz="1583"/>
            </a:lvl4pPr>
            <a:lvl5pPr>
              <a:defRPr sz="1583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422109" y="6083509"/>
            <a:ext cx="7297621" cy="430533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spcAft>
                <a:spcPts val="441"/>
              </a:spcAft>
              <a:buNone/>
              <a:defRPr sz="108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5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6"/>
          </p:nvPr>
        </p:nvSpPr>
        <p:spPr>
          <a:xfrm>
            <a:off x="291041" y="6576220"/>
            <a:ext cx="191823" cy="197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F8030C-A3F6-4986-BF8F-7599652A7FD7}" type="slidenum">
              <a:rPr lang="en-US"/>
              <a:pPr>
                <a:defRPr/>
              </a:pPr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63859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7" y="489486"/>
            <a:ext cx="11236854" cy="915459"/>
          </a:xfrm>
        </p:spPr>
        <p:txBody>
          <a:bodyPr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68" y="1616604"/>
            <a:ext cx="5549635" cy="4897438"/>
          </a:xfrm>
        </p:spPr>
        <p:txBody>
          <a:bodyPr>
            <a:normAutofit/>
          </a:bodyPr>
          <a:lstStyle>
            <a:lvl1pPr>
              <a:defRPr sz="2583"/>
            </a:lvl1pPr>
            <a:lvl2pPr>
              <a:spcBef>
                <a:spcPts val="712"/>
              </a:spcBef>
              <a:defRPr sz="2167"/>
            </a:lvl2pPr>
            <a:lvl3pPr marL="541723" indent="-129791">
              <a:spcBef>
                <a:spcPts val="474"/>
              </a:spcBef>
              <a:defRPr sz="1917"/>
            </a:lvl3pPr>
            <a:lvl4pPr>
              <a:spcBef>
                <a:spcPts val="474"/>
              </a:spcBef>
              <a:defRPr sz="1917"/>
            </a:lvl4pPr>
            <a:lvl5pPr>
              <a:spcBef>
                <a:spcPts val="474"/>
              </a:spcBef>
              <a:defRPr sz="191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6155532" y="1616604"/>
            <a:ext cx="4897439" cy="4897438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1041" y="6576220"/>
            <a:ext cx="191823" cy="197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93BF18-EF73-45C6-9828-113DCEE1B182}" type="slidenum">
              <a:rPr lang="en-US"/>
              <a:pPr>
                <a:defRPr/>
              </a:pPr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38469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021" y="489479"/>
            <a:ext cx="25452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9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1" y="6085418"/>
            <a:ext cx="3085041" cy="44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0"/>
          <p:cNvSpPr>
            <a:spLocks noGrp="1" noChangeAspect="1"/>
          </p:cNvSpPr>
          <p:nvPr>
            <p:ph type="body" sz="quarter" idx="10"/>
          </p:nvPr>
        </p:nvSpPr>
        <p:spPr bwMode="gray">
          <a:xfrm>
            <a:off x="482752" y="489480"/>
            <a:ext cx="4917508" cy="4917509"/>
          </a:xfrm>
          <a:solidFill>
            <a:srgbClr val="037DAE"/>
          </a:solidFill>
        </p:spPr>
        <p:txBody>
          <a:bodyPr lIns="354598" tIns="354598" rIns="236397" bIns="236397">
            <a:normAutofit/>
          </a:bodyPr>
          <a:lstStyle>
            <a:lvl1pPr marL="0" indent="0">
              <a:buNone/>
              <a:defRPr sz="5833" baseline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</p:spTree>
    <p:extLst>
      <p:ext uri="{BB962C8B-B14F-4D97-AF65-F5344CB8AC3E}">
        <p14:creationId xmlns:p14="http://schemas.microsoft.com/office/powerpoint/2010/main" val="2660690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graphicFrame>
        <p:nvGraphicFramePr>
          <p:cNvPr id="7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7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9388" y="381002"/>
            <a:ext cx="10543117" cy="15748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9385" y="1955801"/>
            <a:ext cx="11114616" cy="41132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291041" y="6576220"/>
            <a:ext cx="191823" cy="19711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61C48D-B2B9-4C1E-B884-6E984661A971}" type="slidenum">
              <a:rPr lang="en-US"/>
              <a:pPr>
                <a:defRPr/>
              </a:pPr>
              <a:t>‹#›</a:t>
            </a:fld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556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Rectangle 6"/>
          <p:cNvSpPr>
            <a:spLocks noGrp="1" noChangeAspect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36BF21-18CD-48C1-90F5-7DD8FB6AD85A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80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lank with Titl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8001" y="525267"/>
            <a:ext cx="8421624" cy="46247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08001" y="1078992"/>
            <a:ext cx="8421624" cy="530352"/>
          </a:xfrm>
        </p:spPr>
        <p:txBody>
          <a:bodyPr/>
          <a:lstStyle>
            <a:lvl1pPr>
              <a:defRPr b="0" i="0">
                <a:latin typeface="Helvetica Regular" charset="0"/>
                <a:cs typeface="Helvetica Regular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508000" y="6023240"/>
            <a:ext cx="8421688" cy="476250"/>
          </a:xfrm>
        </p:spPr>
        <p:txBody>
          <a:bodyPr/>
          <a:lstStyle>
            <a:lvl1pPr defTabSz="760235" fontAlgn="base">
              <a:spcBef>
                <a:spcPct val="0"/>
              </a:spcBef>
              <a:spcAft>
                <a:spcPct val="0"/>
              </a:spcAft>
              <a:defRPr sz="1000"/>
            </a:lvl1pPr>
          </a:lstStyle>
          <a:p>
            <a:pPr>
              <a:defRPr/>
            </a:pPr>
            <a:r>
              <a:rPr lang="en-US" dirty="0"/>
              <a:t>Footer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 defTabSz="760235" fontAlgn="base">
              <a:spcBef>
                <a:spcPct val="0"/>
              </a:spcBef>
              <a:spcAft>
                <a:spcPct val="0"/>
              </a:spcAft>
              <a:defRPr/>
            </a:lvl1pPr>
          </a:lstStyle>
          <a:p>
            <a:pPr>
              <a:defRPr/>
            </a:pPr>
            <a:fld id="{536375C1-FF1E-4A1D-9B45-24D9075CBE22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1647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400811" y="352043"/>
            <a:ext cx="11381740" cy="5981700"/>
          </a:xfrm>
          <a:custGeom>
            <a:avLst/>
            <a:gdLst/>
            <a:ahLst/>
            <a:cxnLst/>
            <a:rect l="l" t="t" r="r" b="b"/>
            <a:pathLst>
              <a:path w="11381740" h="5981700">
                <a:moveTo>
                  <a:pt x="11381232" y="0"/>
                </a:moveTo>
                <a:lnTo>
                  <a:pt x="0" y="0"/>
                </a:lnTo>
                <a:lnTo>
                  <a:pt x="0" y="5981700"/>
                </a:lnTo>
                <a:lnTo>
                  <a:pt x="11381232" y="5981700"/>
                </a:lnTo>
                <a:lnTo>
                  <a:pt x="11381232" y="0"/>
                </a:lnTo>
                <a:close/>
              </a:path>
            </a:pathLst>
          </a:custGeom>
          <a:solidFill>
            <a:srgbClr val="30404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400811" y="352043"/>
            <a:ext cx="11381740" cy="5981700"/>
          </a:xfrm>
          <a:custGeom>
            <a:avLst/>
            <a:gdLst/>
            <a:ahLst/>
            <a:cxnLst/>
            <a:rect l="l" t="t" r="r" b="b"/>
            <a:pathLst>
              <a:path w="11381740" h="5981700">
                <a:moveTo>
                  <a:pt x="0" y="5981700"/>
                </a:moveTo>
                <a:lnTo>
                  <a:pt x="11381232" y="5981700"/>
                </a:lnTo>
                <a:lnTo>
                  <a:pt x="11381232" y="0"/>
                </a:lnTo>
                <a:lnTo>
                  <a:pt x="0" y="0"/>
                </a:lnTo>
                <a:lnTo>
                  <a:pt x="0" y="5981700"/>
                </a:lnTo>
                <a:close/>
              </a:path>
            </a:pathLst>
          </a:custGeom>
          <a:ln w="635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9403" y="2265775"/>
            <a:ext cx="5561330" cy="1754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6/5/24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22329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4A0D64-0218-0831-F7AC-A1086E4F69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27B253-D0AC-7843-7AA2-800A9C274F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3685DF-FA72-E075-5CBA-FD6947BFF7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AE46F3-3B9A-EE3B-A489-E60527311C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35505A-A657-2408-CE12-629A496406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BF60F86-EBB1-DD6D-B6B2-4ADF5B0B5C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34E74-6E1D-CB46-89EB-458D40CF4E19}" type="datetimeFigureOut">
              <a:rPr lang="en-SA" smtClean="0"/>
              <a:t>05/06/2024 R</a:t>
            </a:fld>
            <a:endParaRPr lang="en-S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F1D41C-6CC8-4E29-73ED-F13A977AE1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A37B78D-11A3-99F4-EADB-EDD0DE688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12BD16-DEB9-8542-B312-3F579A4946FB}" type="slidenum">
              <a:rPr lang="en-SA" smtClean="0"/>
              <a:t>‹#›</a:t>
            </a:fld>
            <a:endParaRPr lang="en-SA"/>
          </a:p>
        </p:txBody>
      </p:sp>
    </p:spTree>
    <p:extLst>
      <p:ext uri="{BB962C8B-B14F-4D97-AF65-F5344CB8AC3E}">
        <p14:creationId xmlns:p14="http://schemas.microsoft.com/office/powerpoint/2010/main" val="3047396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8"/>
          <p:cNvGrpSpPr>
            <a:grpSpLocks/>
          </p:cNvGrpSpPr>
          <p:nvPr userDrawn="1"/>
        </p:nvGrpSpPr>
        <p:grpSpPr bwMode="auto">
          <a:xfrm>
            <a:off x="5541699" y="489479"/>
            <a:ext cx="2545293" cy="1143000"/>
            <a:chOff x="458788" y="404813"/>
            <a:chExt cx="2729172" cy="1225296"/>
          </a:xfrm>
        </p:grpSpPr>
        <p:pic>
          <p:nvPicPr>
            <p:cNvPr id="6" name="Picture 9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3"/>
            <a:stretch>
              <a:fillRect/>
            </a:stretch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10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7"/>
            <a:stretch>
              <a:fillRect/>
            </a:stretch>
          </p:blipFill>
          <p:spPr bwMode="auto">
            <a:xfrm>
              <a:off x="458788" y="404813"/>
              <a:ext cx="1279257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" name="TextBox 7"/>
          <p:cNvSpPr txBox="1"/>
          <p:nvPr userDrawn="1"/>
        </p:nvSpPr>
        <p:spPr>
          <a:xfrm>
            <a:off x="-3107532" y="382325"/>
            <a:ext cx="2882637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TEXT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9" name="Picture 12" descr="Tagline_OYT_white_DIGITAL_R_PP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074" y="6086741"/>
            <a:ext cx="3086363" cy="4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spect="1" noChangeArrowheads="1"/>
          </p:cNvSpPr>
          <p:nvPr>
            <p:ph type="ctrTitle"/>
          </p:nvPr>
        </p:nvSpPr>
        <p:spPr bwMode="gray">
          <a:xfrm>
            <a:off x="482875" y="489480"/>
            <a:ext cx="4917281" cy="4914900"/>
          </a:xfrm>
          <a:solidFill>
            <a:srgbClr val="037DAE"/>
          </a:solidFill>
        </p:spPr>
        <p:txBody>
          <a:bodyPr lIns="354598" tIns="354598" rIns="236397" bIns="236397">
            <a:normAutofit/>
          </a:bodyPr>
          <a:lstStyle>
            <a:lvl1pPr eaLnBrk="1" hangingPunct="1">
              <a:lnSpc>
                <a:spcPct val="80000"/>
              </a:lnSpc>
              <a:defRPr sz="6500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903761" y="3335321"/>
            <a:ext cx="4280339" cy="1936229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8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</p:spTree>
    <p:extLst>
      <p:ext uri="{BB962C8B-B14F-4D97-AF65-F5344CB8AC3E}">
        <p14:creationId xmlns:p14="http://schemas.microsoft.com/office/powerpoint/2010/main" val="3355543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spect="1" noChangeArrowheads="1"/>
          </p:cNvSpPr>
          <p:nvPr>
            <p:ph type="ctrTitle" hasCustomPrompt="1"/>
          </p:nvPr>
        </p:nvSpPr>
        <p:spPr bwMode="gray">
          <a:xfrm>
            <a:off x="469925" y="489480"/>
            <a:ext cx="4914901" cy="4914900"/>
          </a:xfrm>
          <a:solidFill>
            <a:srgbClr val="037DAE"/>
          </a:solidFill>
        </p:spPr>
        <p:txBody>
          <a:bodyPr lIns="354725" tIns="354725" rIns="236484" bIns="236484" anchor="t">
            <a:normAutofit/>
          </a:bodyPr>
          <a:lstStyle>
            <a:lvl1pPr eaLnBrk="1" hangingPunct="1">
              <a:lnSpc>
                <a:spcPct val="80000"/>
              </a:lnSpc>
              <a:defRPr sz="6500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799476" y="3485213"/>
            <a:ext cx="4334656" cy="1922870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8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3107170" y="381959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TEXT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7" y="489479"/>
            <a:ext cx="2545869" cy="1143000"/>
          </a:xfrm>
          <a:prstGeom prst="rect">
            <a:avLst/>
          </a:prstGeom>
        </p:spPr>
      </p:pic>
      <p:sp>
        <p:nvSpPr>
          <p:cNvPr id="7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pic>
        <p:nvPicPr>
          <p:cNvPr id="9" name="Picture 8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09" y="6085080"/>
            <a:ext cx="3084141" cy="4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546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 userDrawn="1"/>
        </p:nvGrpSpPr>
        <p:grpSpPr>
          <a:xfrm>
            <a:off x="5541699" y="489479"/>
            <a:ext cx="2545869" cy="1143000"/>
            <a:chOff x="458788" y="404813"/>
            <a:chExt cx="2729172" cy="1225296"/>
          </a:xfrm>
        </p:grpSpPr>
        <p:pic>
          <p:nvPicPr>
            <p:cNvPr id="11" name="Picture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4"/>
            <a:stretch/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6"/>
            <a:stretch/>
          </p:blipFill>
          <p:spPr>
            <a:xfrm>
              <a:off x="458788" y="404813"/>
              <a:ext cx="1279257" cy="1225296"/>
            </a:xfrm>
            <a:prstGeom prst="rect">
              <a:avLst/>
            </a:prstGeom>
          </p:spPr>
        </p:pic>
      </p:grpSp>
      <p:sp>
        <p:nvSpPr>
          <p:cNvPr id="95235" name="Rectangle 2"/>
          <p:cNvSpPr>
            <a:spLocks noGrp="1" noChangeAspect="1" noChangeArrowheads="1"/>
          </p:cNvSpPr>
          <p:nvPr>
            <p:ph type="ctrTitle" hasCustomPrompt="1"/>
          </p:nvPr>
        </p:nvSpPr>
        <p:spPr bwMode="gray">
          <a:xfrm>
            <a:off x="482867" y="489480"/>
            <a:ext cx="4917281" cy="4914900"/>
          </a:xfrm>
          <a:solidFill>
            <a:srgbClr val="037DAE"/>
          </a:solidFill>
        </p:spPr>
        <p:txBody>
          <a:bodyPr lIns="354725" tIns="354725" rIns="236484" bIns="236484" anchor="t">
            <a:normAutofit/>
          </a:bodyPr>
          <a:lstStyle>
            <a:lvl1pPr eaLnBrk="1" hangingPunct="1">
              <a:lnSpc>
                <a:spcPct val="80000"/>
              </a:lnSpc>
              <a:defRPr sz="6500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903761" y="3335312"/>
            <a:ext cx="4280339" cy="1936229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83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-3107170" y="381959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TEXT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sp>
        <p:nvSpPr>
          <p:cNvPr id="1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Information classification here</a:t>
            </a:r>
          </a:p>
        </p:txBody>
      </p:sp>
      <p:pic>
        <p:nvPicPr>
          <p:cNvPr id="16" name="Picture 15" descr="Tagline_OYT_white_DIGITAL_R_PP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63" y="6087086"/>
            <a:ext cx="3086101" cy="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65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spect="1" noChangeArrowheads="1"/>
          </p:cNvSpPr>
          <p:nvPr>
            <p:ph type="ctrTitle" hasCustomPrompt="1"/>
          </p:nvPr>
        </p:nvSpPr>
        <p:spPr bwMode="gray"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725" tIns="354725" rIns="236484" bIns="236484" anchor="t">
            <a:normAutofit/>
          </a:bodyPr>
          <a:lstStyle>
            <a:lvl1pPr eaLnBrk="1" hangingPunct="1">
              <a:lnSpc>
                <a:spcPct val="80000"/>
              </a:lnSpc>
              <a:defRPr sz="5833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9475" y="5159115"/>
            <a:ext cx="4109803" cy="1152522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5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196417" y="489479"/>
            <a:ext cx="3619501" cy="36195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14" name="TextBox 13"/>
          <p:cNvSpPr txBox="1"/>
          <p:nvPr userDrawn="1"/>
        </p:nvSpPr>
        <p:spPr>
          <a:xfrm>
            <a:off x="-3107170" y="1609939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3107599" y="3399354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12397838" y="1609937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6" y="489479"/>
            <a:ext cx="2545869" cy="1143000"/>
          </a:xfrm>
          <a:prstGeom prst="rect">
            <a:avLst/>
          </a:prstGeom>
        </p:spPr>
      </p:pic>
      <p:sp>
        <p:nvSpPr>
          <p:cNvPr id="12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pic>
        <p:nvPicPr>
          <p:cNvPr id="13" name="Picture 12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09" y="6085080"/>
            <a:ext cx="3084141" cy="4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90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lternativ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5" name="Rectangle 2"/>
          <p:cNvSpPr>
            <a:spLocks noGrp="1" noChangeAspect="1" noChangeArrowheads="1"/>
          </p:cNvSpPr>
          <p:nvPr>
            <p:ph type="ctrTitle" hasCustomPrompt="1"/>
          </p:nvPr>
        </p:nvSpPr>
        <p:spPr bwMode="gray">
          <a:xfrm>
            <a:off x="482865" y="1739637"/>
            <a:ext cx="4569493" cy="4569492"/>
          </a:xfrm>
          <a:solidFill>
            <a:srgbClr val="037DAE"/>
          </a:solidFill>
        </p:spPr>
        <p:txBody>
          <a:bodyPr lIns="354725" tIns="354725" rIns="236484" bIns="236484" anchor="t">
            <a:normAutofit/>
          </a:bodyPr>
          <a:lstStyle>
            <a:lvl1pPr eaLnBrk="1" hangingPunct="1">
              <a:lnSpc>
                <a:spcPct val="80000"/>
              </a:lnSpc>
              <a:defRPr sz="5833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786984" y="4971738"/>
            <a:ext cx="4072328" cy="1337391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5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199100" y="489481"/>
            <a:ext cx="3620323" cy="3620324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5" name="TextBox 14"/>
          <p:cNvSpPr txBox="1"/>
          <p:nvPr userDrawn="1"/>
        </p:nvSpPr>
        <p:spPr>
          <a:xfrm>
            <a:off x="-3107599" y="3399354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3107170" y="1609939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12397838" y="1609937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482866" y="489479"/>
            <a:ext cx="2545869" cy="1143000"/>
            <a:chOff x="458788" y="404813"/>
            <a:chExt cx="2729172" cy="1225296"/>
          </a:xfrm>
        </p:grpSpPr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4"/>
            <a:stretch/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6"/>
            <a:stretch/>
          </p:blipFill>
          <p:spPr>
            <a:xfrm>
              <a:off x="458788" y="404813"/>
              <a:ext cx="1279257" cy="1225296"/>
            </a:xfrm>
            <a:prstGeom prst="rect">
              <a:avLst/>
            </a:prstGeom>
          </p:spPr>
        </p:pic>
      </p:grpSp>
      <p:sp>
        <p:nvSpPr>
          <p:cNvPr id="19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rgbClr val="FFFFFF"/>
                </a:solidFill>
              </a:rPr>
              <a:t>Information classification here</a:t>
            </a:r>
          </a:p>
        </p:txBody>
      </p:sp>
      <p:pic>
        <p:nvPicPr>
          <p:cNvPr id="21" name="Picture 20" descr="Tagline_OYT_white_DIGITAL_R_PP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663" y="6087086"/>
            <a:ext cx="3086101" cy="45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74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6799793" y="465061"/>
            <a:ext cx="4919928" cy="4919928"/>
          </a:xfrm>
          <a:solidFill>
            <a:srgbClr val="037DAE"/>
          </a:solidFill>
        </p:spPr>
        <p:txBody>
          <a:bodyPr lIns="354725" tIns="354725" rIns="236484" bIns="236484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3005668" y="2704042"/>
            <a:ext cx="3671094" cy="367109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125139" y="3760033"/>
            <a:ext cx="4367321" cy="1648050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397838" y="2163305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397838" y="364484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6" y="489479"/>
            <a:ext cx="254586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061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6799793" y="465061"/>
            <a:ext cx="4919928" cy="4919928"/>
          </a:xfrm>
          <a:solidFill>
            <a:srgbClr val="037DAE"/>
          </a:solidFill>
        </p:spPr>
        <p:txBody>
          <a:bodyPr lIns="354725" tIns="354725" rIns="236484" bIns="236484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3005668" y="2704042"/>
            <a:ext cx="3671094" cy="3671094"/>
          </a:xfrm>
          <a:noFill/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125139" y="3760033"/>
            <a:ext cx="4367321" cy="1648050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397838" y="2163305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4" name="TextBox 13"/>
          <p:cNvSpPr txBox="1"/>
          <p:nvPr userDrawn="1"/>
        </p:nvSpPr>
        <p:spPr>
          <a:xfrm>
            <a:off x="12397838" y="364484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82866" y="489479"/>
            <a:ext cx="2545869" cy="1143000"/>
            <a:chOff x="458788" y="404813"/>
            <a:chExt cx="2729172" cy="1225296"/>
          </a:xfrm>
        </p:grpSpPr>
        <p:pic>
          <p:nvPicPr>
            <p:cNvPr id="13" name="Picture 1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4"/>
            <a:stretch/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</p:spPr>
        </p:pic>
        <p:pic>
          <p:nvPicPr>
            <p:cNvPr id="15" name="Picture 14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6"/>
            <a:stretch/>
          </p:blipFill>
          <p:spPr>
            <a:xfrm>
              <a:off x="458788" y="404813"/>
              <a:ext cx="1279257" cy="1225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3876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725" tIns="354725" rIns="236484" bIns="236484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99477" y="4469647"/>
            <a:ext cx="4097312" cy="1841990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397838" y="1609937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3107599" y="3399354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3107170" y="1609939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866" y="489479"/>
            <a:ext cx="2545869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354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ivider Alternativ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 noChangeAspect="1"/>
          </p:cNvSpPr>
          <p:nvPr>
            <p:ph type="title" hasCustomPrompt="1"/>
          </p:nvPr>
        </p:nvSpPr>
        <p:spPr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725" tIns="354725" rIns="236484" bIns="236484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99477" y="4469647"/>
            <a:ext cx="4097312" cy="1841990"/>
          </a:xfrm>
        </p:spPr>
        <p:txBody>
          <a:bodyPr rIns="0" bIns="236484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Box 12"/>
          <p:cNvSpPr txBox="1"/>
          <p:nvPr userDrawn="1"/>
        </p:nvSpPr>
        <p:spPr>
          <a:xfrm>
            <a:off x="12397838" y="1609937"/>
            <a:ext cx="2881746" cy="270193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6" name="TextBox 15"/>
          <p:cNvSpPr txBox="1"/>
          <p:nvPr userDrawn="1"/>
        </p:nvSpPr>
        <p:spPr>
          <a:xfrm>
            <a:off x="-3107599" y="3399354"/>
            <a:ext cx="2881746" cy="214058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7" name="TextBox 16"/>
          <p:cNvSpPr txBox="1"/>
          <p:nvPr userDrawn="1"/>
        </p:nvSpPr>
        <p:spPr>
          <a:xfrm>
            <a:off x="-3107170" y="1609939"/>
            <a:ext cx="2881746" cy="169722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lIns="98534" tIns="49268" rIns="98534" bIns="49268" rtlCol="0" anchor="t" anchorCtr="0">
            <a:noAutofit/>
          </a:bodyPr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326" indent="-246326">
              <a:buFont typeface="+mj-lt"/>
              <a:buAutoNum type="arabicPeriod"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grpSp>
        <p:nvGrpSpPr>
          <p:cNvPr id="10" name="Group 9"/>
          <p:cNvGrpSpPr/>
          <p:nvPr userDrawn="1"/>
        </p:nvGrpSpPr>
        <p:grpSpPr>
          <a:xfrm>
            <a:off x="482866" y="489479"/>
            <a:ext cx="2545869" cy="1143000"/>
            <a:chOff x="458788" y="404813"/>
            <a:chExt cx="2729172" cy="1225296"/>
          </a:xfrm>
        </p:grpSpPr>
        <p:pic>
          <p:nvPicPr>
            <p:cNvPr id="12" name="Picture 11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4"/>
            <a:stretch/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6"/>
            <a:stretch/>
          </p:blipFill>
          <p:spPr>
            <a:xfrm>
              <a:off x="458788" y="404813"/>
              <a:ext cx="1279257" cy="12252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10214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84987088"/>
              </p:ext>
            </p:ext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3" imgH="353" progId="TCLayout.ActiveDocument.1">
                  <p:embed/>
                </p:oleObj>
              </mc:Choice>
              <mc:Fallback>
                <p:oleObj name="think-cell Slide" r:id="rId3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75" y="489479"/>
            <a:ext cx="11236854" cy="915458"/>
          </a:xfrm>
        </p:spPr>
        <p:txBody>
          <a:bodyPr tIns="0" rIns="0">
            <a:noAutofit/>
          </a:bodyPr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82866" y="1616604"/>
            <a:ext cx="11236854" cy="4758532"/>
          </a:xfrm>
        </p:spPr>
        <p:txBody>
          <a:bodyPr/>
          <a:lstStyle>
            <a:lvl2pPr>
              <a:defRPr sz="2500"/>
            </a:lvl2pPr>
            <a:lvl4pPr>
              <a:defRPr sz="1833"/>
            </a:lvl4pPr>
            <a:lvl5pPr>
              <a:defRPr sz="18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2867" y="6576419"/>
            <a:ext cx="4917281" cy="19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95000"/>
              </a:lnSpc>
              <a:spcBef>
                <a:spcPct val="0"/>
              </a:spcBef>
              <a:defRPr sz="7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7" name="Slide Number Placeholder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290564" y="65764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spcBef>
                <a:spcPct val="0"/>
              </a:spcBef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2574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6" y="489479"/>
            <a:ext cx="11236854" cy="915458"/>
          </a:xfrm>
        </p:spPr>
        <p:txBody>
          <a:bodyPr tIns="0" rIns="0"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15"/>
          </p:nvPr>
        </p:nvSpPr>
        <p:spPr>
          <a:xfrm>
            <a:off x="482866" y="1616604"/>
            <a:ext cx="5549635" cy="4758532"/>
          </a:xfrm>
        </p:spPr>
        <p:txBody>
          <a:bodyPr/>
          <a:lstStyle>
            <a:lvl1pPr>
              <a:defRPr sz="2583"/>
            </a:lvl1pPr>
            <a:lvl2pPr>
              <a:defRPr sz="2167"/>
            </a:lvl2pPr>
            <a:lvl3pPr>
              <a:defRPr sz="2167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6"/>
          </p:nvPr>
        </p:nvSpPr>
        <p:spPr>
          <a:xfrm>
            <a:off x="6153798" y="1616604"/>
            <a:ext cx="5565923" cy="4758532"/>
          </a:xfrm>
        </p:spPr>
        <p:txBody>
          <a:bodyPr>
            <a:normAutofit/>
          </a:bodyPr>
          <a:lstStyle>
            <a:lvl1pPr>
              <a:defRPr sz="2583"/>
            </a:lvl1pPr>
            <a:lvl2pPr>
              <a:defRPr sz="2167"/>
            </a:lvl2pPr>
            <a:lvl3pPr>
              <a:defRPr sz="2167"/>
            </a:lvl3pPr>
            <a:lvl4pPr>
              <a:defRPr sz="1750"/>
            </a:lvl4pPr>
            <a:lvl5pPr>
              <a:defRPr sz="1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2867" y="6576419"/>
            <a:ext cx="4917281" cy="19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95000"/>
              </a:lnSpc>
              <a:spcBef>
                <a:spcPct val="0"/>
              </a:spcBef>
              <a:defRPr sz="7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8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290564" y="65764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spcBef>
                <a:spcPct val="0"/>
              </a:spcBef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857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-3107532" y="1609990"/>
            <a:ext cx="2882637" cy="16973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3107530" y="3399897"/>
            <a:ext cx="2881313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2398377" y="1609990"/>
            <a:ext cx="2881313" cy="27013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pic>
        <p:nvPicPr>
          <p:cNvPr id="9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4" y="489479"/>
            <a:ext cx="25452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2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1" y="6085418"/>
            <a:ext cx="3085041" cy="4484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spect="1" noChangeArrowheads="1"/>
          </p:cNvSpPr>
          <p:nvPr>
            <p:ph type="ctrTitle"/>
          </p:nvPr>
        </p:nvSpPr>
        <p:spPr bwMode="gray"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598" tIns="354598" rIns="236397" bIns="236397">
            <a:normAutofit/>
          </a:bodyPr>
          <a:lstStyle>
            <a:lvl1pPr eaLnBrk="1" hangingPunct="1">
              <a:lnSpc>
                <a:spcPct val="80000"/>
              </a:lnSpc>
              <a:defRPr sz="5833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799475" y="5159115"/>
            <a:ext cx="4109803" cy="1152522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5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196417" y="489479"/>
            <a:ext cx="3619501" cy="3619500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11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</p:spTree>
    <p:extLst>
      <p:ext uri="{BB962C8B-B14F-4D97-AF65-F5344CB8AC3E}">
        <p14:creationId xmlns:p14="http://schemas.microsoft.com/office/powerpoint/2010/main" val="1580762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6" y="489480"/>
            <a:ext cx="11236854" cy="915459"/>
          </a:xfrm>
        </p:spPr>
        <p:txBody>
          <a:bodyPr tIns="0" rIns="0"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2867" y="6576419"/>
            <a:ext cx="4917281" cy="19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95000"/>
              </a:lnSpc>
              <a:spcBef>
                <a:spcPct val="0"/>
              </a:spcBef>
              <a:defRPr sz="7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4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290564" y="65764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spcBef>
                <a:spcPct val="0"/>
              </a:spcBef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8500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Title and Chart Text Side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6" y="489479"/>
            <a:ext cx="11236854" cy="915458"/>
          </a:xfrm>
        </p:spPr>
        <p:txBody>
          <a:bodyPr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409607" y="1616605"/>
            <a:ext cx="7310113" cy="4897438"/>
          </a:xfrm>
        </p:spPr>
        <p:txBody>
          <a:bodyPr>
            <a:normAutofit/>
          </a:bodyPr>
          <a:lstStyle>
            <a:lvl1pPr>
              <a:defRPr sz="2500"/>
            </a:lvl1pPr>
          </a:lstStyle>
          <a:p>
            <a:r>
              <a:rPr lang="en-US" dirty="0"/>
              <a:t>Click icon to add chart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13"/>
          </p:nvPr>
        </p:nvSpPr>
        <p:spPr>
          <a:xfrm>
            <a:off x="482865" y="1616605"/>
            <a:ext cx="3667125" cy="4959615"/>
          </a:xfrm>
        </p:spPr>
        <p:txBody>
          <a:bodyPr rIns="0" bIns="0">
            <a:normAutofit/>
          </a:bodyPr>
          <a:lstStyle>
            <a:lvl1pPr marL="0" indent="0">
              <a:spcBef>
                <a:spcPts val="647"/>
              </a:spcBef>
              <a:spcAft>
                <a:spcPts val="647"/>
              </a:spcAft>
              <a:buNone/>
              <a:defRPr sz="2500" b="1"/>
            </a:lvl1pPr>
            <a:lvl2pPr marL="184745" indent="-184745">
              <a:spcBef>
                <a:spcPts val="647"/>
              </a:spcBef>
              <a:spcAft>
                <a:spcPts val="647"/>
              </a:spcAft>
              <a:buSzPct val="80000"/>
              <a:buFont typeface="Wingdings" pitchFamily="2" charset="2"/>
              <a:buChar char="§"/>
              <a:defRPr sz="2500"/>
            </a:lvl2pPr>
            <a:lvl3pPr marL="541918" indent="-129836">
              <a:defRPr sz="1583"/>
            </a:lvl3pPr>
            <a:lvl4pPr>
              <a:defRPr sz="1583"/>
            </a:lvl4pPr>
            <a:lvl5pPr>
              <a:defRPr sz="1583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 flipH="1">
            <a:off x="4246716" y="1616605"/>
            <a:ext cx="11994" cy="4959615"/>
          </a:xfrm>
          <a:prstGeom prst="line">
            <a:avLst/>
          </a:prstGeom>
          <a:ln w="9525">
            <a:solidFill>
              <a:schemeClr val="bg2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482865" y="6576419"/>
            <a:ext cx="5522696" cy="198678"/>
          </a:xfrm>
        </p:spPr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12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290563" y="6576421"/>
            <a:ext cx="192303" cy="197249"/>
          </a:xfrm>
        </p:spPr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r>
              <a:rPr lang="en-US" dirty="0">
                <a:solidFill>
                  <a:srgbClr val="98A4AE"/>
                </a:solidFill>
              </a:rPr>
              <a:t> </a:t>
            </a:r>
          </a:p>
        </p:txBody>
      </p:sp>
      <p:sp>
        <p:nvSpPr>
          <p:cNvPr id="14" name="Text Placeholder 19"/>
          <p:cNvSpPr>
            <a:spLocks noGrp="1"/>
          </p:cNvSpPr>
          <p:nvPr>
            <p:ph type="body" sz="quarter" idx="14"/>
          </p:nvPr>
        </p:nvSpPr>
        <p:spPr>
          <a:xfrm>
            <a:off x="4422100" y="6083510"/>
            <a:ext cx="7297621" cy="430533"/>
          </a:xfrm>
        </p:spPr>
        <p:txBody>
          <a:bodyPr anchor="b" anchorCtr="0">
            <a:normAutofit/>
          </a:bodyPr>
          <a:lstStyle>
            <a:lvl1pPr marL="0" indent="0">
              <a:spcBef>
                <a:spcPts val="0"/>
              </a:spcBef>
              <a:spcAft>
                <a:spcPts val="441"/>
              </a:spcAft>
              <a:buNone/>
              <a:defRPr sz="1083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65201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vent Content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2866" y="489480"/>
            <a:ext cx="11236854" cy="915459"/>
          </a:xfrm>
        </p:spPr>
        <p:txBody>
          <a:bodyPr tIns="0" rIns="0"/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82866" y="1616605"/>
            <a:ext cx="5549635" cy="4897438"/>
          </a:xfrm>
        </p:spPr>
        <p:txBody>
          <a:bodyPr rIns="0" bIns="0">
            <a:normAutofit/>
          </a:bodyPr>
          <a:lstStyle>
            <a:lvl1pPr>
              <a:defRPr sz="2583"/>
            </a:lvl1pPr>
            <a:lvl2pPr>
              <a:spcBef>
                <a:spcPts val="712"/>
              </a:spcBef>
              <a:defRPr sz="2167"/>
            </a:lvl2pPr>
            <a:lvl3pPr marL="541918" indent="-129836">
              <a:spcBef>
                <a:spcPts val="474"/>
              </a:spcBef>
              <a:defRPr sz="1917"/>
            </a:lvl3pPr>
            <a:lvl4pPr>
              <a:spcBef>
                <a:spcPts val="474"/>
              </a:spcBef>
              <a:defRPr sz="1917"/>
            </a:lvl4pPr>
            <a:lvl5pPr>
              <a:spcBef>
                <a:spcPts val="474"/>
              </a:spcBef>
              <a:defRPr sz="1917"/>
            </a:lvl5pPr>
            <a:lvl6pPr>
              <a:defRPr sz="2167"/>
            </a:lvl6pPr>
            <a:lvl7pPr>
              <a:defRPr sz="2167"/>
            </a:lvl7pPr>
            <a:lvl8pPr>
              <a:defRPr sz="2167"/>
            </a:lvl8pPr>
            <a:lvl9pPr>
              <a:defRPr sz="21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6155533" y="1616605"/>
            <a:ext cx="4897438" cy="48974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 dirty="0"/>
          </a:p>
        </p:txBody>
      </p:sp>
      <p:sp>
        <p:nvSpPr>
          <p:cNvPr id="8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90563" y="6576421"/>
            <a:ext cx="192303" cy="197249"/>
          </a:xfrm>
        </p:spPr>
        <p:txBody>
          <a:bodyPr/>
          <a:lstStyle/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r>
              <a:rPr lang="en-US" dirty="0">
                <a:solidFill>
                  <a:srgbClr val="98A4A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9075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 noChangeAspect="1"/>
          </p:cNvSpPr>
          <p:nvPr>
            <p:ph type="body" sz="quarter" idx="10"/>
          </p:nvPr>
        </p:nvSpPr>
        <p:spPr bwMode="gray">
          <a:xfrm>
            <a:off x="482752" y="489480"/>
            <a:ext cx="4917508" cy="4917508"/>
          </a:xfrm>
          <a:solidFill>
            <a:srgbClr val="037DAE"/>
          </a:solidFill>
        </p:spPr>
        <p:txBody>
          <a:bodyPr lIns="354725" tIns="354725" rIns="236484" bIns="236484">
            <a:normAutofit/>
          </a:bodyPr>
          <a:lstStyle>
            <a:lvl1pPr marL="0" indent="0">
              <a:buNone/>
              <a:defRPr sz="5833" baseline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547" y="489479"/>
            <a:ext cx="2545869" cy="1143000"/>
          </a:xfrm>
          <a:prstGeom prst="rect">
            <a:avLst/>
          </a:prstGeom>
        </p:spPr>
      </p:pic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82865" y="6576419"/>
            <a:ext cx="5522696" cy="198678"/>
          </a:xfrm>
        </p:spPr>
        <p:txBody>
          <a:bodyPr/>
          <a:lstStyle/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pic>
        <p:nvPicPr>
          <p:cNvPr id="8" name="Picture 7" descr="Tagline_OYT_black_DIGITAL_R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8009" y="6085080"/>
            <a:ext cx="3084141" cy="448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154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30404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482327" y="5023045"/>
            <a:ext cx="925812" cy="924728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520996" y="5833994"/>
            <a:ext cx="1029472" cy="114261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6/5/24</a:t>
            </a:fld>
            <a:endParaRPr lang="en-US" dirty="0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7045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6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6/5/24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8369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219200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lnTo>
                  <a:pt x="12192000" y="0"/>
                </a:lnTo>
                <a:close/>
              </a:path>
            </a:pathLst>
          </a:custGeom>
          <a:solidFill>
            <a:srgbClr val="F1F1F1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bg object 17"/>
          <p:cNvSpPr/>
          <p:nvPr/>
        </p:nvSpPr>
        <p:spPr>
          <a:xfrm>
            <a:off x="400811" y="352043"/>
            <a:ext cx="11381740" cy="5981700"/>
          </a:xfrm>
          <a:custGeom>
            <a:avLst/>
            <a:gdLst/>
            <a:ahLst/>
            <a:cxnLst/>
            <a:rect l="l" t="t" r="r" b="b"/>
            <a:pathLst>
              <a:path w="11381740" h="5981700">
                <a:moveTo>
                  <a:pt x="11381232" y="0"/>
                </a:moveTo>
                <a:lnTo>
                  <a:pt x="0" y="0"/>
                </a:lnTo>
                <a:lnTo>
                  <a:pt x="0" y="5981700"/>
                </a:lnTo>
                <a:lnTo>
                  <a:pt x="11381232" y="5981700"/>
                </a:lnTo>
                <a:lnTo>
                  <a:pt x="11381232" y="0"/>
                </a:lnTo>
                <a:close/>
              </a:path>
            </a:pathLst>
          </a:custGeom>
          <a:solidFill>
            <a:srgbClr val="304049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bg object 18"/>
          <p:cNvSpPr/>
          <p:nvPr/>
        </p:nvSpPr>
        <p:spPr>
          <a:xfrm>
            <a:off x="400811" y="352043"/>
            <a:ext cx="11381740" cy="5981700"/>
          </a:xfrm>
          <a:custGeom>
            <a:avLst/>
            <a:gdLst/>
            <a:ahLst/>
            <a:cxnLst/>
            <a:rect l="l" t="t" r="r" b="b"/>
            <a:pathLst>
              <a:path w="11381740" h="5981700">
                <a:moveTo>
                  <a:pt x="0" y="5981700"/>
                </a:moveTo>
                <a:lnTo>
                  <a:pt x="11381232" y="5981700"/>
                </a:lnTo>
                <a:lnTo>
                  <a:pt x="11381232" y="0"/>
                </a:lnTo>
                <a:lnTo>
                  <a:pt x="0" y="0"/>
                </a:lnTo>
                <a:lnTo>
                  <a:pt x="0" y="5981700"/>
                </a:lnTo>
                <a:close/>
              </a:path>
            </a:pathLst>
          </a:custGeom>
          <a:ln w="635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19403" y="2265775"/>
            <a:ext cx="5561330" cy="1754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828800" y="3840480"/>
            <a:ext cx="85344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rgbClr val="425462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dirty="0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6/5/24</a:t>
            </a:fld>
            <a:endParaRPr lang="en-US"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41107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lternativ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 userDrawn="1"/>
        </p:nvSpPr>
        <p:spPr>
          <a:xfrm>
            <a:off x="-3107530" y="3399897"/>
            <a:ext cx="2881313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-3107532" y="1609990"/>
            <a:ext cx="2882637" cy="16973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sp>
        <p:nvSpPr>
          <p:cNvPr id="8" name="TextBox 7"/>
          <p:cNvSpPr txBox="1"/>
          <p:nvPr userDrawn="1"/>
        </p:nvSpPr>
        <p:spPr>
          <a:xfrm>
            <a:off x="12398377" y="1609990"/>
            <a:ext cx="2881313" cy="27013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grpSp>
        <p:nvGrpSpPr>
          <p:cNvPr id="9" name="Group 11"/>
          <p:cNvGrpSpPr>
            <a:grpSpLocks/>
          </p:cNvGrpSpPr>
          <p:nvPr userDrawn="1"/>
        </p:nvGrpSpPr>
        <p:grpSpPr bwMode="auto">
          <a:xfrm>
            <a:off x="482864" y="489479"/>
            <a:ext cx="2545293" cy="1143000"/>
            <a:chOff x="458788" y="404813"/>
            <a:chExt cx="2729172" cy="1225296"/>
          </a:xfrm>
        </p:grpSpPr>
        <p:pic>
          <p:nvPicPr>
            <p:cNvPr id="11" name="Picture 1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3"/>
            <a:stretch>
              <a:fillRect/>
            </a:stretch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3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7"/>
            <a:stretch>
              <a:fillRect/>
            </a:stretch>
          </p:blipFill>
          <p:spPr bwMode="auto">
            <a:xfrm>
              <a:off x="458788" y="404813"/>
              <a:ext cx="1279257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Picture 14" descr="Tagline_OYT_white_DIGITAL_R_PPT.EPS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9074" y="6086741"/>
            <a:ext cx="3086363" cy="451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5235" name="Rectangle 2"/>
          <p:cNvSpPr>
            <a:spLocks noGrp="1" noChangeAspect="1" noChangeArrowheads="1"/>
          </p:cNvSpPr>
          <p:nvPr>
            <p:ph type="ctrTitle"/>
          </p:nvPr>
        </p:nvSpPr>
        <p:spPr bwMode="gray">
          <a:xfrm>
            <a:off x="482865" y="1739637"/>
            <a:ext cx="4569493" cy="4569492"/>
          </a:xfrm>
          <a:solidFill>
            <a:srgbClr val="037DAE"/>
          </a:solidFill>
        </p:spPr>
        <p:txBody>
          <a:bodyPr lIns="354598" tIns="354598" rIns="236397" bIns="236397">
            <a:normAutofit/>
          </a:bodyPr>
          <a:lstStyle>
            <a:lvl1pPr eaLnBrk="1" hangingPunct="1">
              <a:lnSpc>
                <a:spcPct val="80000"/>
              </a:lnSpc>
              <a:defRPr sz="5833" b="0" i="0" cap="none" baseline="0" smtClean="0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 bwMode="white">
          <a:xfrm>
            <a:off x="786985" y="4971747"/>
            <a:ext cx="4072328" cy="1337391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583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 2"/>
          <p:cNvSpPr>
            <a:spLocks noGrp="1" noChangeAspect="1"/>
          </p:cNvSpPr>
          <p:nvPr>
            <p:ph type="pic" sz="quarter" idx="12"/>
          </p:nvPr>
        </p:nvSpPr>
        <p:spPr>
          <a:xfrm>
            <a:off x="5199103" y="489481"/>
            <a:ext cx="3620323" cy="3620324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14" name="Footer Placeholder 2"/>
          <p:cNvSpPr>
            <a:spLocks noGrp="1"/>
          </p:cNvSpPr>
          <p:nvPr>
            <p:ph type="ftr" sz="quarter" idx="13"/>
          </p:nvPr>
        </p:nvSpPr>
        <p:spPr>
          <a:xfrm>
            <a:off x="482866" y="6576219"/>
            <a:ext cx="5523177" cy="198438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</p:spTree>
    <p:extLst>
      <p:ext uri="{BB962C8B-B14F-4D97-AF65-F5344CB8AC3E}">
        <p14:creationId xmlns:p14="http://schemas.microsoft.com/office/powerpoint/2010/main" val="427945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398377" y="2162970"/>
            <a:ext cx="2881313" cy="27027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398377" y="365126"/>
            <a:ext cx="2881313" cy="16959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12" name="Picture 10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4" y="489479"/>
            <a:ext cx="25452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799793" y="465060"/>
            <a:ext cx="4919928" cy="4919928"/>
          </a:xfrm>
          <a:solidFill>
            <a:srgbClr val="037DAE"/>
          </a:solidFill>
        </p:spPr>
        <p:txBody>
          <a:bodyPr lIns="354598" tIns="354598" rIns="236397" bIns="236397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3005668" y="2704042"/>
            <a:ext cx="3671094" cy="3671094"/>
          </a:xfr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125149" y="3760033"/>
            <a:ext cx="4367321" cy="1648050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4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F8EFF9-B818-488F-93DC-AEBCBD494C8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31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5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12398377" y="2162970"/>
            <a:ext cx="2881313" cy="270271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1" name="TextBox 10"/>
          <p:cNvSpPr txBox="1"/>
          <p:nvPr userDrawn="1"/>
        </p:nvSpPr>
        <p:spPr>
          <a:xfrm>
            <a:off x="12398377" y="365126"/>
            <a:ext cx="2881313" cy="16959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grpSp>
        <p:nvGrpSpPr>
          <p:cNvPr id="12" name="Group 10"/>
          <p:cNvGrpSpPr>
            <a:grpSpLocks/>
          </p:cNvGrpSpPr>
          <p:nvPr userDrawn="1"/>
        </p:nvGrpSpPr>
        <p:grpSpPr bwMode="auto">
          <a:xfrm>
            <a:off x="482864" y="489479"/>
            <a:ext cx="2545293" cy="1143000"/>
            <a:chOff x="458788" y="404813"/>
            <a:chExt cx="2729172" cy="1225296"/>
          </a:xfrm>
        </p:grpSpPr>
        <p:pic>
          <p:nvPicPr>
            <p:cNvPr id="13" name="Picture 11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3"/>
            <a:stretch>
              <a:fillRect/>
            </a:stretch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7"/>
            <a:stretch>
              <a:fillRect/>
            </a:stretch>
          </p:blipFill>
          <p:spPr bwMode="auto">
            <a:xfrm>
              <a:off x="458788" y="404813"/>
              <a:ext cx="1279257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6799793" y="465060"/>
            <a:ext cx="4919928" cy="4919928"/>
          </a:xfrm>
          <a:solidFill>
            <a:srgbClr val="037DAE"/>
          </a:solidFill>
        </p:spPr>
        <p:txBody>
          <a:bodyPr lIns="354598" tIns="354598" rIns="236397" bIns="236397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sz="quarter" idx="13"/>
          </p:nvPr>
        </p:nvSpPr>
        <p:spPr>
          <a:xfrm>
            <a:off x="3005668" y="2704042"/>
            <a:ext cx="3671094" cy="3671094"/>
          </a:xfrm>
          <a:noFill/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lvl="0"/>
            <a:endParaRPr lang="en-US" noProof="0" dirty="0"/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125149" y="3760033"/>
            <a:ext cx="4367321" cy="1648050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6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322B70-426B-4B93-824E-6691D05112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81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ernat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98377" y="1609990"/>
            <a:ext cx="2881313" cy="27013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3107530" y="3399897"/>
            <a:ext cx="2881313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3107532" y="1609990"/>
            <a:ext cx="2882637" cy="16973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pic>
        <p:nvPicPr>
          <p:cNvPr id="11" name="Picture 1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864" y="489479"/>
            <a:ext cx="254529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598" tIns="354598" rIns="236397" bIns="236397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99477" y="4469647"/>
            <a:ext cx="4097312" cy="1841990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3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032C40-D71B-41BF-8D18-0178B1D1E5E3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899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Divider Alternative with dark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60" imgH="360" progId="TCLayout.ActiveDocument.1">
                  <p:embed/>
                </p:oleObj>
              </mc:Choice>
              <mc:Fallback>
                <p:oleObj name="think-cell Slide" r:id="rId3" imgW="360" imgH="360" progId="TCLayout.ActiveDocument.1">
                  <p:embed/>
                  <p:pic>
                    <p:nvPicPr>
                      <p:cNvPr id="4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7" name="TextBox 6"/>
          <p:cNvSpPr txBox="1"/>
          <p:nvPr userDrawn="1"/>
        </p:nvSpPr>
        <p:spPr>
          <a:xfrm>
            <a:off x="12398377" y="1609990"/>
            <a:ext cx="2881313" cy="270139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Arial" pitchFamily="34" charset="0"/>
              <a:buNone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HOW TO ADD AN IMAGE TO THE BACKGROUND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Right-click the background or in the outside slide margin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‘Format Background’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‘Picture fill’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Browse to find your image (Ideally it has a  4:3 aspect ratio or similar)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image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9" name="TextBox 8"/>
          <p:cNvSpPr txBox="1"/>
          <p:nvPr userDrawn="1"/>
        </p:nvSpPr>
        <p:spPr>
          <a:xfrm>
            <a:off x="-3107530" y="3399897"/>
            <a:ext cx="2881313" cy="2140479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IF YOU PLACE AN IMAGE IN THE BACKGROUND YOU CAN ADD TRANSPARENCY TO THE TITLE BOX: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Select the box 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Right click and select ‘Format Shape”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Set the ‘Fill Transparency’ to 25%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Click ‘Close’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-3107532" y="1609990"/>
            <a:ext cx="2882637" cy="169730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lIns="98499" tIns="49249" rIns="98499" bIns="49249"/>
          <a:lstStyle>
            <a:defPPr>
              <a:defRPr lang="en-US"/>
            </a:defPPr>
            <a:lvl1pPr>
              <a:defRPr sz="1200"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</a:lstStyle>
          <a:p>
            <a:pPr>
              <a:buFont typeface="+mj-lt"/>
              <a:buNone/>
              <a:defRPr/>
            </a:pPr>
            <a:r>
              <a:rPr lang="en-US" sz="1000" b="1" dirty="0">
                <a:solidFill>
                  <a:srgbClr val="425563"/>
                </a:solidFill>
                <a:latin typeface="Charles Modern"/>
              </a:rPr>
              <a:t>TITLE BOX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Never change the square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Allow text to wrap in the box shape</a:t>
            </a:r>
          </a:p>
          <a:p>
            <a:pPr marL="246237" indent="-246237">
              <a:buFont typeface="+mj-lt"/>
              <a:buAutoNum type="arabicPeriod"/>
              <a:defRPr/>
            </a:pPr>
            <a:r>
              <a:rPr lang="en-US" sz="1000" dirty="0">
                <a:solidFill>
                  <a:srgbClr val="425563"/>
                </a:solidFill>
                <a:latin typeface="Charles Modern"/>
              </a:rPr>
              <a:t>Title should be sentence case (cap first word, only cap proper nouns)</a:t>
            </a:r>
          </a:p>
        </p:txBody>
      </p:sp>
      <p:grpSp>
        <p:nvGrpSpPr>
          <p:cNvPr id="11" name="Group 11"/>
          <p:cNvGrpSpPr>
            <a:grpSpLocks/>
          </p:cNvGrpSpPr>
          <p:nvPr userDrawn="1"/>
        </p:nvGrpSpPr>
        <p:grpSpPr bwMode="auto">
          <a:xfrm>
            <a:off x="482864" y="489479"/>
            <a:ext cx="2545293" cy="1143000"/>
            <a:chOff x="458788" y="404813"/>
            <a:chExt cx="2729172" cy="1225296"/>
          </a:xfrm>
        </p:grpSpPr>
        <p:pic>
          <p:nvPicPr>
            <p:cNvPr id="12" name="Picture 12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6873"/>
            <a:stretch>
              <a:fillRect/>
            </a:stretch>
          </p:blipFill>
          <p:spPr bwMode="black">
            <a:xfrm>
              <a:off x="1738045" y="404813"/>
              <a:ext cx="1449915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3"/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3127"/>
            <a:stretch>
              <a:fillRect/>
            </a:stretch>
          </p:blipFill>
          <p:spPr bwMode="auto">
            <a:xfrm>
              <a:off x="458788" y="404813"/>
              <a:ext cx="1279257" cy="1225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" name="Title 1"/>
          <p:cNvSpPr>
            <a:spLocks noGrp="1" noChangeAspect="1"/>
          </p:cNvSpPr>
          <p:nvPr>
            <p:ph type="title"/>
          </p:nvPr>
        </p:nvSpPr>
        <p:spPr>
          <a:xfrm>
            <a:off x="482866" y="1739636"/>
            <a:ext cx="4572000" cy="4572000"/>
          </a:xfrm>
          <a:solidFill>
            <a:srgbClr val="037DAE"/>
          </a:solidFill>
        </p:spPr>
        <p:txBody>
          <a:bodyPr lIns="354598" tIns="354598" rIns="236397" bIns="236397"/>
          <a:lstStyle>
            <a:lvl1pPr>
              <a:lnSpc>
                <a:spcPct val="80000"/>
              </a:lnSpc>
              <a:defRPr sz="5166">
                <a:solidFill>
                  <a:schemeClr val="bg1"/>
                </a:solidFill>
                <a:latin typeface="Charles Modern Light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4"/>
          <p:cNvSpPr>
            <a:spLocks noGrp="1"/>
          </p:cNvSpPr>
          <p:nvPr>
            <p:ph type="body" sz="quarter" idx="14"/>
          </p:nvPr>
        </p:nvSpPr>
        <p:spPr bwMode="white">
          <a:xfrm>
            <a:off x="799477" y="4469647"/>
            <a:ext cx="4097312" cy="1841990"/>
          </a:xfrm>
        </p:spPr>
        <p:txBody>
          <a:bodyPr bIns="236397" anchor="b">
            <a:noAutofit/>
          </a:bodyPr>
          <a:lstStyle>
            <a:lvl1pPr marL="0" indent="0">
              <a:spcBef>
                <a:spcPts val="0"/>
              </a:spcBef>
              <a:buNone/>
              <a:defRPr sz="2167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Footer Placeholder 3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5" name="Slide Number Placeholder 4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480EE31-F30F-43DE-BCFE-B6425B60076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Event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2" hidden="1"/>
          <p:cNvGraphicFramePr>
            <a:graphicFrameLocks noChangeAspect="1"/>
          </p:cNvGraphicFramePr>
          <p:nvPr userDrawn="1">
            <p:custDataLst>
              <p:tags r:id="rId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60" imgH="360" progId="TCLayout.ActiveDocument.1">
                  <p:embed/>
                </p:oleObj>
              </mc:Choice>
              <mc:Fallback>
                <p:oleObj name="think-cell Slide" r:id="rId4" imgW="360" imgH="360" progId="TCLayout.ActiveDocument.1">
                  <p:embed/>
                  <p:pic>
                    <p:nvPicPr>
                      <p:cNvPr id="4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graphicFrame>
        <p:nvGraphicFramePr>
          <p:cNvPr id="8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6" imgW="360" imgH="360" progId="TCLayout.ActiveDocument.1">
                  <p:embed/>
                </p:oleObj>
              </mc:Choice>
              <mc:Fallback>
                <p:oleObj name="think-cell Slide" r:id="rId6" imgW="360" imgH="360" progId="TCLayout.ActiveDocument.1">
                  <p:embed/>
                  <p:pic>
                    <p:nvPicPr>
                      <p:cNvPr id="8" name="Object 8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7577" y="489479"/>
            <a:ext cx="11236854" cy="915458"/>
          </a:xfrm>
        </p:spPr>
        <p:txBody>
          <a:bodyPr>
            <a:noAutofit/>
          </a:bodyPr>
          <a:lstStyle>
            <a:lvl1pPr>
              <a:defRPr>
                <a:solidFill>
                  <a:srgbClr val="037DAE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482867" y="1616604"/>
            <a:ext cx="11236854" cy="4758532"/>
          </a:xfrm>
        </p:spPr>
        <p:txBody>
          <a:bodyPr/>
          <a:lstStyle>
            <a:lvl2pPr>
              <a:defRPr sz="2500"/>
            </a:lvl2pPr>
            <a:lvl4pPr>
              <a:defRPr sz="1833"/>
            </a:lvl4pPr>
            <a:lvl5pPr>
              <a:defRPr sz="1833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Footer Placeholder 5"/>
          <p:cNvSpPr>
            <a:spLocks noGrp="1" noChangeArrowheads="1"/>
          </p:cNvSpPr>
          <p:nvPr>
            <p:ph type="ftr" sz="quarter" idx="16"/>
          </p:nvPr>
        </p:nvSpPr>
        <p:spPr/>
        <p:txBody>
          <a:bodyPr/>
          <a:lstStyle>
            <a:lvl1pPr algn="l">
              <a:lnSpc>
                <a:spcPct val="95000"/>
              </a:lnSpc>
              <a:spcBef>
                <a:spcPct val="0"/>
              </a:spcBef>
              <a:defRPr sz="667" b="1">
                <a:solidFill>
                  <a:srgbClr val="425563"/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10" name="Slide Number Placeholder 6"/>
          <p:cNvSpPr>
            <a:spLocks noGrp="1" noChangeAspect="1" noChangeArrowheads="1"/>
          </p:cNvSpPr>
          <p:nvPr>
            <p:ph type="sldNum" sz="quarter" idx="17"/>
          </p:nvPr>
        </p:nvSpPr>
        <p:spPr/>
        <p:txBody>
          <a:bodyPr/>
          <a:lstStyle>
            <a:lvl1pPr algn="l">
              <a:spcBef>
                <a:spcPct val="0"/>
              </a:spcBef>
              <a:defRPr sz="1000">
                <a:solidFill>
                  <a:srgbClr val="98A4AE"/>
                </a:solidFill>
                <a:latin typeface="+mn-lt"/>
              </a:defRPr>
            </a:lvl1pPr>
          </a:lstStyle>
          <a:p>
            <a:pPr>
              <a:defRPr/>
            </a:pPr>
            <a:fld id="{D173D4C8-8B6B-4CE9-BFDA-7CDBAE6307D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7720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slideLayout" Target="../slideLayouts/slideLayout32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2.xml"/><Relationship Id="rId21" Type="http://schemas.openxmlformats.org/officeDocument/2006/relationships/image" Target="../media/image1.emf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17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35.xml"/><Relationship Id="rId20" Type="http://schemas.openxmlformats.org/officeDocument/2006/relationships/oleObject" Target="../embeddings/oleObject13.bin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29.xml"/><Relationship Id="rId19" Type="http://schemas.openxmlformats.org/officeDocument/2006/relationships/tags" Target="../tags/tag13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4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2" hidden="1"/>
          <p:cNvGraphicFramePr>
            <a:graphicFrameLocks noChangeAspect="1"/>
          </p:cNvGraphicFramePr>
          <p:nvPr>
            <p:custDataLst>
              <p:tags r:id="rId21"/>
            </p:custData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2" imgW="360" imgH="360" progId="TCLayout.ActiveDocument.1">
                  <p:embed/>
                </p:oleObj>
              </mc:Choice>
              <mc:Fallback>
                <p:oleObj name="think-cell Slide" r:id="rId22" imgW="360" imgH="360" progId="TCLayout.ActiveDocument.1">
                  <p:embed/>
                  <p:pic>
                    <p:nvPicPr>
                      <p:cNvPr id="1026" name="Object 2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57887" y="6576219"/>
            <a:ext cx="3661834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4949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667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667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1029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867" y="489479"/>
            <a:ext cx="11236854" cy="9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30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2867" y="1616605"/>
            <a:ext cx="11236854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95000"/>
              </a:lnSpc>
              <a:spcBef>
                <a:spcPct val="0"/>
              </a:spcBef>
              <a:defRPr sz="667" b="1">
                <a:solidFill>
                  <a:srgbClr val="425563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spcBef>
                <a:spcPct val="0"/>
              </a:spcBef>
              <a:defRPr sz="1000">
                <a:solidFill>
                  <a:srgbClr val="98A4AE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fld id="{72FFD61A-BE9D-4B2F-ADD5-85A33FFB2DF9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53122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759" r:id="rId18"/>
    <p:sldLayoutId id="2147483760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17">
          <a:solidFill>
            <a:srgbClr val="037DAE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17">
          <a:solidFill>
            <a:srgbClr val="037DAE"/>
          </a:solidFill>
          <a:latin typeface="Charles Modern" pitchFamily="34" charset="0"/>
          <a:cs typeface="Arial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17">
          <a:solidFill>
            <a:srgbClr val="037DAE"/>
          </a:solidFill>
          <a:latin typeface="Charles Modern" pitchFamily="34" charset="0"/>
          <a:cs typeface="Arial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17">
          <a:solidFill>
            <a:srgbClr val="037DAE"/>
          </a:solidFill>
          <a:latin typeface="Charles Modern" pitchFamily="34" charset="0"/>
          <a:cs typeface="Arial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917">
          <a:solidFill>
            <a:srgbClr val="037DAE"/>
          </a:solidFill>
          <a:latin typeface="Charles Modern" pitchFamily="34" charset="0"/>
          <a:cs typeface="Arial" charset="0"/>
        </a:defRPr>
      </a:lvl5pPr>
      <a:lvl6pPr marL="541723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6pPr>
      <a:lvl7pPr marL="1083447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7pPr>
      <a:lvl8pPr marL="1625172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8pPr>
      <a:lvl9pPr marL="2166897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40725" indent="-240725" algn="l" rtl="0" eaLnBrk="0" fontAlgn="base" hangingPunct="0">
        <a:lnSpc>
          <a:spcPct val="95000"/>
        </a:lnSpc>
        <a:spcBef>
          <a:spcPts val="1073"/>
        </a:spcBef>
        <a:spcAft>
          <a:spcPct val="0"/>
        </a:spcAft>
        <a:buSzPct val="80000"/>
        <a:buFont typeface="Wingdings" pitchFamily="2" charset="2"/>
        <a:buChar char="§"/>
        <a:defRPr lang="en-US" sz="3000" dirty="0">
          <a:solidFill>
            <a:schemeClr val="tx1"/>
          </a:solidFill>
          <a:latin typeface="+mn-lt"/>
          <a:ea typeface="+mn-ea"/>
          <a:cs typeface="+mn-cs"/>
        </a:defRPr>
      </a:lvl1pPr>
      <a:lvl2pPr marL="495999" indent="-252630" algn="l" rtl="0" eaLnBrk="0" fontAlgn="base" hangingPunct="0">
        <a:lnSpc>
          <a:spcPct val="95000"/>
        </a:lnSpc>
        <a:spcBef>
          <a:spcPts val="864"/>
        </a:spcBef>
        <a:spcAft>
          <a:spcPct val="0"/>
        </a:spcAft>
        <a:buFont typeface="Arial" pitchFamily="34" charset="0"/>
        <a:buChar char="−"/>
        <a:defRPr lang="en-US" sz="2500" dirty="0">
          <a:solidFill>
            <a:schemeClr val="tx1"/>
          </a:solidFill>
          <a:latin typeface="+mn-lt"/>
          <a:cs typeface="+mn-cs"/>
        </a:defRPr>
      </a:lvl2pPr>
      <a:lvl3pPr marL="673237" indent="-175915" algn="l" rtl="0" eaLnBrk="0" fontAlgn="base" hangingPunct="0">
        <a:lnSpc>
          <a:spcPct val="95000"/>
        </a:lnSpc>
        <a:spcBef>
          <a:spcPts val="646"/>
        </a:spcBef>
        <a:spcAft>
          <a:spcPct val="0"/>
        </a:spcAft>
        <a:buSzPct val="80000"/>
        <a:buFont typeface="Wingdings" pitchFamily="2" charset="2"/>
        <a:buChar char="§"/>
        <a:defRPr lang="en-US" sz="2333" dirty="0">
          <a:solidFill>
            <a:schemeClr val="tx1"/>
          </a:solidFill>
          <a:latin typeface="+mn-lt"/>
          <a:cs typeface="+mn-cs"/>
        </a:defRPr>
      </a:lvl3pPr>
      <a:lvl4pPr marL="916608" indent="-240725" algn="l" rtl="0" eaLnBrk="0" fontAlgn="base" hangingPunct="0">
        <a:lnSpc>
          <a:spcPct val="95000"/>
        </a:lnSpc>
        <a:spcBef>
          <a:spcPts val="427"/>
        </a:spcBef>
        <a:spcAft>
          <a:spcPct val="0"/>
        </a:spcAft>
        <a:buFont typeface="Arial" pitchFamily="34" charset="0"/>
        <a:buChar char="−"/>
        <a:defRPr lang="en-US" sz="1833" dirty="0">
          <a:solidFill>
            <a:schemeClr val="tx1"/>
          </a:solidFill>
          <a:latin typeface="+mn-lt"/>
          <a:cs typeface="+mn-cs"/>
        </a:defRPr>
      </a:lvl4pPr>
      <a:lvl5pPr marL="859733" indent="-183852" algn="l" rtl="0" eaLnBrk="0" fontAlgn="base" hangingPunct="0">
        <a:lnSpc>
          <a:spcPct val="95000"/>
        </a:lnSpc>
        <a:spcBef>
          <a:spcPts val="427"/>
        </a:spcBef>
        <a:spcAft>
          <a:spcPct val="0"/>
        </a:spcAft>
        <a:buSzPct val="80000"/>
        <a:buFont typeface="Wingdings" pitchFamily="2" charset="2"/>
        <a:buChar char="§"/>
        <a:defRPr lang="en-US" sz="1833" dirty="0">
          <a:solidFill>
            <a:schemeClr val="tx1"/>
          </a:solidFill>
          <a:latin typeface="+mn-lt"/>
          <a:cs typeface="+mn-cs"/>
        </a:defRPr>
      </a:lvl5pPr>
      <a:lvl6pPr marL="2979476" indent="-270860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6pPr>
      <a:lvl7pPr marL="3521206" indent="-270860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7pPr>
      <a:lvl8pPr marL="4062930" indent="-270860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8pPr>
      <a:lvl9pPr marL="4604652" indent="-270860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1pPr>
      <a:lvl2pPr marL="541723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2pPr>
      <a:lvl3pPr marL="1083447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625172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166897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08621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50345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92069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333792" algn="l" defTabSz="1083447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19"/>
            </p:custDataLst>
            <p:extLst>
              <p:ext uri="{D42A27DB-BD31-4B8C-83A1-F6EECF244321}">
                <p14:modId xmlns:p14="http://schemas.microsoft.com/office/powerpoint/2010/main" val="2294238098"/>
              </p:ext>
            </p:extLst>
          </p:nvPr>
        </p:nvGraphicFramePr>
        <p:xfrm>
          <a:off x="1324" y="1324"/>
          <a:ext cx="1323" cy="13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353" imgH="353" progId="TCLayout.ActiveDocument.1">
                  <p:embed/>
                </p:oleObj>
              </mc:Choice>
              <mc:Fallback>
                <p:oleObj name="think-cell Slide" r:id="rId20" imgW="353" imgH="353" progId="TCLayout.ActiveDocument.1">
                  <p:embed/>
                  <p:pic>
                    <p:nvPicPr>
                      <p:cNvPr id="3" name="Object 2" hidden="1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324" y="1324"/>
                        <a:ext cx="1323" cy="13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8057887" y="6576419"/>
            <a:ext cx="3661834" cy="19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ctr"/>
          <a:lstStyle>
            <a:defPPr>
              <a:defRPr lang="en-US"/>
            </a:defPPr>
            <a:lvl1pPr marL="0" marR="0" lvl="0" indent="0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  <a:defRPr kumimoji="0" sz="800" b="1" i="0" u="none" strike="noStrike" cap="none" normalizeH="0" baseline="0">
                <a:ln>
                  <a:noFill/>
                </a:ln>
                <a:solidFill>
                  <a:schemeClr val="tx2"/>
                </a:solidFill>
                <a:effectLst/>
                <a:latin typeface="Arial" pitchFamily="34" charset="0"/>
                <a:cs typeface="Arial" pitchFamily="34" charset="0"/>
              </a:defRPr>
            </a:lvl1pPr>
          </a:lstStyle>
          <a:p>
            <a:pPr algn="r" defTabSz="985307">
              <a:lnSpc>
                <a:spcPct val="95000"/>
              </a:lnSpc>
              <a:spcBef>
                <a:spcPct val="0"/>
              </a:spcBef>
              <a:defRPr/>
            </a:pPr>
            <a:r>
              <a:rPr lang="en-US" sz="750" dirty="0">
                <a:solidFill>
                  <a:srgbClr val="425563"/>
                </a:solidFill>
                <a:latin typeface="Charles Modern"/>
              </a:rPr>
              <a:t>Charles Schwab Corporation</a:t>
            </a:r>
            <a:endParaRPr lang="en-US" sz="750" b="0" dirty="0">
              <a:solidFill>
                <a:srgbClr val="425563"/>
              </a:solidFill>
              <a:latin typeface="Charles Modern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82867" y="489479"/>
            <a:ext cx="11236854" cy="9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82866" y="1616604"/>
            <a:ext cx="11236853" cy="4897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82867" y="6576419"/>
            <a:ext cx="4917281" cy="19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lvl1pPr algn="l">
              <a:lnSpc>
                <a:spcPct val="95000"/>
              </a:lnSpc>
              <a:spcBef>
                <a:spcPct val="0"/>
              </a:spcBef>
              <a:defRPr sz="750" b="1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</a:p>
        </p:txBody>
      </p:sp>
      <p:sp>
        <p:nvSpPr>
          <p:cNvPr id="1030" name="Rectangle 6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290564" y="65764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lvl1pPr algn="l">
              <a:spcBef>
                <a:spcPct val="0"/>
              </a:spcBef>
              <a:defRPr sz="1000">
                <a:solidFill>
                  <a:schemeClr val="bg2"/>
                </a:solidFill>
                <a:latin typeface="+mn-lt"/>
              </a:defRPr>
            </a:lvl1pPr>
          </a:lstStyle>
          <a:p>
            <a:pPr>
              <a:defRPr/>
            </a:pPr>
            <a:fld id="{DDA65AB7-C55B-4D97-A5DB-14D09DD2B9C5}" type="slidenum">
              <a:rPr lang="en-US" smtClean="0">
                <a:solidFill>
                  <a:srgbClr val="98A4AE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srgbClr val="98A4A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50059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42" r:id="rId2"/>
    <p:sldLayoutId id="2147483743" r:id="rId3"/>
    <p:sldLayoutId id="2147483744" r:id="rId4"/>
    <p:sldLayoutId id="2147483745" r:id="rId5"/>
    <p:sldLayoutId id="2147483746" r:id="rId6"/>
    <p:sldLayoutId id="2147483747" r:id="rId7"/>
    <p:sldLayoutId id="2147483748" r:id="rId8"/>
    <p:sldLayoutId id="2147483749" r:id="rId9"/>
    <p:sldLayoutId id="2147483750" r:id="rId10"/>
    <p:sldLayoutId id="2147483751" r:id="rId11"/>
    <p:sldLayoutId id="2147483752" r:id="rId12"/>
    <p:sldLayoutId id="2147483753" r:id="rId13"/>
    <p:sldLayoutId id="2147483754" r:id="rId14"/>
    <p:sldLayoutId id="2147483755" r:id="rId15"/>
    <p:sldLayoutId id="2147483756" r:id="rId16"/>
    <p:sldLayoutId id="214748375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917" b="0">
          <a:solidFill>
            <a:srgbClr val="037DAE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1">
          <a:solidFill>
            <a:schemeClr val="tx2"/>
          </a:solidFill>
          <a:latin typeface="Arial" charset="0"/>
          <a:cs typeface="Arial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1">
          <a:solidFill>
            <a:schemeClr val="tx2"/>
          </a:solidFill>
          <a:latin typeface="Arial" charset="0"/>
          <a:cs typeface="Arial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1">
          <a:solidFill>
            <a:schemeClr val="tx2"/>
          </a:solidFill>
          <a:latin typeface="Arial" charset="0"/>
          <a:cs typeface="Arial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333" b="1">
          <a:solidFill>
            <a:schemeClr val="tx2"/>
          </a:solidFill>
          <a:latin typeface="Arial" charset="0"/>
          <a:cs typeface="Arial" charset="0"/>
        </a:defRPr>
      </a:lvl5pPr>
      <a:lvl6pPr marL="541918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6pPr>
      <a:lvl7pPr marL="1083838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7pPr>
      <a:lvl8pPr marL="1625757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8pPr>
      <a:lvl9pPr marL="2167677" algn="ctr" rtl="0" eaLnBrk="1" fontAlgn="base" hangingPunct="1">
        <a:spcBef>
          <a:spcPct val="0"/>
        </a:spcBef>
        <a:spcAft>
          <a:spcPct val="0"/>
        </a:spcAft>
        <a:defRPr sz="5166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242905" indent="-242905" algn="l" rtl="0" eaLnBrk="1" fontAlgn="base" hangingPunct="1">
        <a:lnSpc>
          <a:spcPct val="95000"/>
        </a:lnSpc>
        <a:spcBef>
          <a:spcPts val="1077"/>
        </a:spcBef>
        <a:spcAft>
          <a:spcPct val="0"/>
        </a:spcAft>
        <a:buSzPct val="80000"/>
        <a:buFont typeface="Wingdings" pitchFamily="2" charset="2"/>
        <a:buChar char="§"/>
        <a:defRPr lang="en-US" sz="3000" dirty="0">
          <a:solidFill>
            <a:schemeClr val="tx1"/>
          </a:solidFill>
          <a:latin typeface="+mn-lt"/>
          <a:ea typeface="+mn-ea"/>
          <a:cs typeface="+mn-cs"/>
        </a:defRPr>
      </a:lvl1pPr>
      <a:lvl2pPr marL="497787" indent="-254881" algn="l" rtl="0" eaLnBrk="1" fontAlgn="base" hangingPunct="1">
        <a:lnSpc>
          <a:spcPct val="95000"/>
        </a:lnSpc>
        <a:spcBef>
          <a:spcPts val="862"/>
        </a:spcBef>
        <a:spcAft>
          <a:spcPct val="0"/>
        </a:spcAft>
        <a:buFont typeface="Arial" pitchFamily="34" charset="0"/>
        <a:buChar char="−"/>
        <a:defRPr lang="en-US" sz="2500" dirty="0">
          <a:solidFill>
            <a:schemeClr val="tx1"/>
          </a:solidFill>
          <a:latin typeface="+mn-lt"/>
          <a:cs typeface="+mn-cs"/>
        </a:defRPr>
      </a:lvl2pPr>
      <a:lvl3pPr marL="675689" indent="-177902" algn="l" rtl="0" eaLnBrk="1" fontAlgn="base" hangingPunct="1">
        <a:lnSpc>
          <a:spcPct val="95000"/>
        </a:lnSpc>
        <a:spcBef>
          <a:spcPts val="647"/>
        </a:spcBef>
        <a:spcAft>
          <a:spcPct val="0"/>
        </a:spcAft>
        <a:buSzPct val="80000"/>
        <a:buFont typeface="Wingdings" pitchFamily="2" charset="2"/>
        <a:buChar char="§"/>
        <a:defRPr lang="en-US" sz="2333" dirty="0">
          <a:solidFill>
            <a:schemeClr val="tx1"/>
          </a:solidFill>
          <a:latin typeface="+mn-lt"/>
          <a:cs typeface="+mn-cs"/>
        </a:defRPr>
      </a:lvl3pPr>
      <a:lvl4pPr marL="918595" indent="-242905" algn="l" rtl="0" eaLnBrk="1" fontAlgn="base" hangingPunct="1">
        <a:lnSpc>
          <a:spcPct val="95000"/>
        </a:lnSpc>
        <a:spcBef>
          <a:spcPts val="431"/>
        </a:spcBef>
        <a:spcAft>
          <a:spcPct val="0"/>
        </a:spcAft>
        <a:buFont typeface="Arial" pitchFamily="34" charset="0"/>
        <a:buChar char="−"/>
        <a:defRPr lang="en-US" sz="1833" dirty="0">
          <a:solidFill>
            <a:schemeClr val="tx1"/>
          </a:solidFill>
          <a:latin typeface="+mn-lt"/>
          <a:cs typeface="+mn-cs"/>
        </a:defRPr>
      </a:lvl4pPr>
      <a:lvl5pPr marL="862144" indent="-186456" algn="l" rtl="0" eaLnBrk="1" fontAlgn="base" hangingPunct="1">
        <a:lnSpc>
          <a:spcPct val="95000"/>
        </a:lnSpc>
        <a:spcBef>
          <a:spcPts val="431"/>
        </a:spcBef>
        <a:spcAft>
          <a:spcPct val="0"/>
        </a:spcAft>
        <a:buSzPct val="80000"/>
        <a:buFont typeface="Wingdings" pitchFamily="2" charset="2"/>
        <a:buChar char="§"/>
        <a:defRPr lang="en-US" sz="1833" dirty="0">
          <a:solidFill>
            <a:schemeClr val="tx1"/>
          </a:solidFill>
          <a:latin typeface="+mn-lt"/>
          <a:cs typeface="+mn-cs"/>
        </a:defRPr>
      </a:lvl5pPr>
      <a:lvl6pPr marL="2980555" indent="-270959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6pPr>
      <a:lvl7pPr marL="3522475" indent="-270959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7pPr>
      <a:lvl8pPr marL="4064394" indent="-270959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8pPr>
      <a:lvl9pPr marL="4606313" indent="-270959" algn="l" rtl="0" eaLnBrk="1" fontAlgn="base" hangingPunct="1">
        <a:spcBef>
          <a:spcPct val="20000"/>
        </a:spcBef>
        <a:spcAft>
          <a:spcPct val="0"/>
        </a:spcAft>
        <a:buChar char="»"/>
        <a:defRPr sz="2333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1pPr>
      <a:lvl2pPr marL="541918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2pPr>
      <a:lvl3pPr marL="1083838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3pPr>
      <a:lvl4pPr marL="1625757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4pPr>
      <a:lvl5pPr marL="2167677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5pPr>
      <a:lvl6pPr marL="2709596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6pPr>
      <a:lvl7pPr marL="3251515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7pPr>
      <a:lvl8pPr marL="3793434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8pPr>
      <a:lvl9pPr marL="4335353" algn="l" defTabSz="1083838" rtl="0" eaLnBrk="1" latinLnBrk="0" hangingPunct="1">
        <a:defRPr sz="21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svg"/><Relationship Id="rId10" Type="http://schemas.openxmlformats.org/officeDocument/2006/relationships/image" Target="../media/image15.sv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35.png"/><Relationship Id="rId7" Type="http://schemas.openxmlformats.org/officeDocument/2006/relationships/customXml" Target="../ink/ink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customXml" Target="../ink/ink2.xml"/><Relationship Id="rId5" Type="http://schemas.openxmlformats.org/officeDocument/2006/relationships/image" Target="../media/image350.png"/><Relationship Id="rId4" Type="http://schemas.openxmlformats.org/officeDocument/2006/relationships/customXml" Target="../ink/ink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50925" y="486918"/>
            <a:ext cx="5664523" cy="5050100"/>
          </a:xfrm>
          <a:prstGeom prst="rect">
            <a:avLst/>
          </a:prstGeom>
          <a:ln w="38100">
            <a:solidFill>
              <a:srgbClr val="009FDF"/>
            </a:solidFill>
          </a:ln>
        </p:spPr>
        <p:txBody>
          <a:bodyPr vert="horz" wrap="square" lIns="0" tIns="203200" rIns="0" bIns="0" rtlCol="0">
            <a:spAutoFit/>
          </a:bodyPr>
          <a:lstStyle/>
          <a:p>
            <a:pPr marL="237490" marR="2258060" lvl="0" indent="0" algn="l" defTabSz="914400" rtl="0" eaLnBrk="1" fontAlgn="auto" latinLnBrk="0" hangingPunct="1">
              <a:lnSpc>
                <a:spcPct val="90000"/>
              </a:lnSpc>
              <a:spcBef>
                <a:spcPts val="16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3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Reddit Analysis Report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54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8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37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June</a:t>
            </a:r>
            <a:r>
              <a:rPr kumimoji="0" lang="en-US" sz="3200" b="0" i="0" u="none" strike="noStrike" kern="1200" cap="none" spc="15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lang="en-US" sz="3200" spc="95" dirty="0">
                <a:solidFill>
                  <a:srgbClr val="FFFFFF"/>
                </a:solidFill>
                <a:latin typeface="Calibri"/>
                <a:cs typeface="Calibri"/>
              </a:rPr>
              <a:t>6th</a:t>
            </a:r>
            <a:r>
              <a:rPr kumimoji="0" sz="32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,</a:t>
            </a:r>
            <a:r>
              <a:rPr kumimoji="0" sz="3200" b="0" i="0" u="none" strike="noStrike" kern="1200" cap="none" spc="17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 </a:t>
            </a:r>
            <a:r>
              <a:rPr kumimoji="0" sz="3200" b="0" i="0" u="none" strike="noStrike" kern="1200" cap="none" spc="9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+mn-ea"/>
                <a:cs typeface="Calibri"/>
              </a:rPr>
              <a:t>2024</a:t>
            </a:r>
            <a:endParaRPr kumimoji="0" lang="en-US" sz="3200" b="0" i="0" u="none" strike="noStrike" kern="1200" cap="none" spc="95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  <a:p>
            <a:pPr marL="23749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8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alibri"/>
              <a:ea typeface="+mn-ea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02843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6082" y="6407302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10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77573" y="383853"/>
            <a:ext cx="11236854" cy="73417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222250" eaLnBrk="1" hangingPunct="1">
              <a:lnSpc>
                <a:spcPts val="4230"/>
              </a:lnSpc>
              <a:spcBef>
                <a:spcPts val="100"/>
              </a:spcBef>
            </a:pPr>
            <a:r>
              <a:rPr lang="en-US" sz="3600" spc="120" dirty="0">
                <a:solidFill>
                  <a:srgbClr val="425462"/>
                </a:solidFill>
                <a:latin typeface="Calibri"/>
                <a:cs typeface="Calibri"/>
              </a:rPr>
              <a:t>We Focused on Charles Schwab &amp; Top 3 Subreddits</a:t>
            </a:r>
            <a:endParaRPr sz="3600" spc="120" dirty="0">
              <a:solidFill>
                <a:srgbClr val="425462"/>
              </a:solidFill>
              <a:latin typeface="Calibri"/>
              <a:cs typeface="Calibri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CB78F30-1BC5-D257-D1C8-2228F02AD796}"/>
              </a:ext>
            </a:extLst>
          </p:cNvPr>
          <p:cNvGrpSpPr/>
          <p:nvPr/>
        </p:nvGrpSpPr>
        <p:grpSpPr>
          <a:xfrm>
            <a:off x="1386153" y="1679809"/>
            <a:ext cx="4358665" cy="1791844"/>
            <a:chOff x="3566926" y="1670187"/>
            <a:chExt cx="2047601" cy="1791844"/>
          </a:xfrm>
        </p:grpSpPr>
        <p:grpSp>
          <p:nvGrpSpPr>
            <p:cNvPr id="7" name="object 7"/>
            <p:cNvGrpSpPr/>
            <p:nvPr/>
          </p:nvGrpSpPr>
          <p:grpSpPr>
            <a:xfrm>
              <a:off x="3585090" y="1670187"/>
              <a:ext cx="2029437" cy="917575"/>
              <a:chOff x="585216" y="1705355"/>
              <a:chExt cx="2512060" cy="917575"/>
            </a:xfrm>
          </p:grpSpPr>
          <p:sp>
            <p:nvSpPr>
              <p:cNvPr id="8" name="object 8"/>
              <p:cNvSpPr/>
              <p:nvPr/>
            </p:nvSpPr>
            <p:spPr>
              <a:xfrm>
                <a:off x="604266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60" h="879475">
                    <a:moveTo>
                      <a:pt x="2473452" y="0"/>
                    </a:moveTo>
                    <a:lnTo>
                      <a:pt x="0" y="0"/>
                    </a:lnTo>
                    <a:lnTo>
                      <a:pt x="0" y="879348"/>
                    </a:lnTo>
                    <a:lnTo>
                      <a:pt x="2473452" y="879348"/>
                    </a:lnTo>
                    <a:lnTo>
                      <a:pt x="2473452" y="0"/>
                    </a:lnTo>
                    <a:close/>
                  </a:path>
                </a:pathLst>
              </a:custGeom>
              <a:solidFill>
                <a:srgbClr val="009FD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9" name="object 9"/>
              <p:cNvSpPr/>
              <p:nvPr/>
            </p:nvSpPr>
            <p:spPr>
              <a:xfrm>
                <a:off x="604266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60" h="879475">
                    <a:moveTo>
                      <a:pt x="0" y="879348"/>
                    </a:moveTo>
                    <a:lnTo>
                      <a:pt x="2473452" y="879348"/>
                    </a:lnTo>
                    <a:lnTo>
                      <a:pt x="2473452" y="0"/>
                    </a:lnTo>
                    <a:lnTo>
                      <a:pt x="0" y="0"/>
                    </a:lnTo>
                    <a:lnTo>
                      <a:pt x="0" y="879348"/>
                    </a:lnTo>
                    <a:close/>
                  </a:path>
                </a:pathLst>
              </a:custGeom>
              <a:ln w="38099">
                <a:solidFill>
                  <a:srgbClr val="009FDF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10" name="object 10"/>
            <p:cNvSpPr txBox="1"/>
            <p:nvPr/>
          </p:nvSpPr>
          <p:spPr>
            <a:xfrm>
              <a:off x="3615870" y="1995958"/>
              <a:ext cx="196787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r/WallStreetBets</a:t>
              </a:r>
              <a:endParaRPr lang="en-US" sz="1800" dirty="0">
                <a:latin typeface="Calibri"/>
                <a:cs typeface="Calibri"/>
              </a:endParaRPr>
            </a:p>
          </p:txBody>
        </p:sp>
        <p:sp>
          <p:nvSpPr>
            <p:cNvPr id="11" name="object 11"/>
            <p:cNvSpPr/>
            <p:nvPr/>
          </p:nvSpPr>
          <p:spPr>
            <a:xfrm>
              <a:off x="3599248" y="2583826"/>
              <a:ext cx="2000709" cy="878205"/>
            </a:xfrm>
            <a:custGeom>
              <a:avLst/>
              <a:gdLst/>
              <a:ahLst/>
              <a:cxnLst/>
              <a:rect l="l" t="t" r="r" b="b"/>
              <a:pathLst>
                <a:path w="2476500" h="878204">
                  <a:moveTo>
                    <a:pt x="0" y="877824"/>
                  </a:moveTo>
                  <a:lnTo>
                    <a:pt x="2476500" y="877824"/>
                  </a:lnTo>
                  <a:lnTo>
                    <a:pt x="2476500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38100">
              <a:solidFill>
                <a:srgbClr val="009F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12"/>
            <p:cNvSpPr txBox="1"/>
            <p:nvPr/>
          </p:nvSpPr>
          <p:spPr>
            <a:xfrm>
              <a:off x="3566926" y="2847478"/>
              <a:ext cx="1968902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0099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90" dirty="0">
                  <a:solidFill>
                    <a:srgbClr val="009FDF"/>
                  </a:solidFill>
                  <a:latin typeface="Calibri"/>
                  <a:cs typeface="Calibri"/>
                </a:rPr>
                <a:t>15M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540CD4B-3577-CE56-3666-B338C5CB9F58}"/>
              </a:ext>
            </a:extLst>
          </p:cNvPr>
          <p:cNvGrpSpPr/>
          <p:nvPr/>
        </p:nvGrpSpPr>
        <p:grpSpPr>
          <a:xfrm>
            <a:off x="6311568" y="1670187"/>
            <a:ext cx="4423749" cy="1791844"/>
            <a:chOff x="5772220" y="1670187"/>
            <a:chExt cx="2078176" cy="1791844"/>
          </a:xfrm>
        </p:grpSpPr>
        <p:grpSp>
          <p:nvGrpSpPr>
            <p:cNvPr id="19" name="object 19"/>
            <p:cNvGrpSpPr/>
            <p:nvPr/>
          </p:nvGrpSpPr>
          <p:grpSpPr>
            <a:xfrm>
              <a:off x="5820959" y="1670187"/>
              <a:ext cx="2029437" cy="917575"/>
              <a:chOff x="3352800" y="1705355"/>
              <a:chExt cx="2512060" cy="917575"/>
            </a:xfrm>
          </p:grpSpPr>
          <p:sp>
            <p:nvSpPr>
              <p:cNvPr id="20" name="object 20"/>
              <p:cNvSpPr/>
              <p:nvPr/>
            </p:nvSpPr>
            <p:spPr>
              <a:xfrm>
                <a:off x="3371850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60" h="879475">
                    <a:moveTo>
                      <a:pt x="2473452" y="0"/>
                    </a:moveTo>
                    <a:lnTo>
                      <a:pt x="0" y="0"/>
                    </a:lnTo>
                    <a:lnTo>
                      <a:pt x="0" y="879348"/>
                    </a:lnTo>
                    <a:lnTo>
                      <a:pt x="2473452" y="879348"/>
                    </a:lnTo>
                    <a:lnTo>
                      <a:pt x="2473452" y="0"/>
                    </a:lnTo>
                    <a:close/>
                  </a:path>
                </a:pathLst>
              </a:custGeom>
              <a:solidFill>
                <a:srgbClr val="426CA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1" name="object 21"/>
              <p:cNvSpPr/>
              <p:nvPr/>
            </p:nvSpPr>
            <p:spPr>
              <a:xfrm>
                <a:off x="3371850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60" h="879475">
                    <a:moveTo>
                      <a:pt x="0" y="879348"/>
                    </a:moveTo>
                    <a:lnTo>
                      <a:pt x="2473452" y="879348"/>
                    </a:lnTo>
                    <a:lnTo>
                      <a:pt x="2473452" y="0"/>
                    </a:lnTo>
                    <a:lnTo>
                      <a:pt x="0" y="0"/>
                    </a:lnTo>
                    <a:lnTo>
                      <a:pt x="0" y="879348"/>
                    </a:lnTo>
                    <a:close/>
                  </a:path>
                </a:pathLst>
              </a:custGeom>
              <a:ln w="38099">
                <a:solidFill>
                  <a:srgbClr val="426CA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2" name="object 22"/>
            <p:cNvSpPr txBox="1"/>
            <p:nvPr/>
          </p:nvSpPr>
          <p:spPr>
            <a:xfrm>
              <a:off x="5851739" y="1995958"/>
              <a:ext cx="196787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254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pc="45" dirty="0">
                  <a:solidFill>
                    <a:srgbClr val="FFFFFF"/>
                  </a:solidFill>
                  <a:latin typeface="Calibri"/>
                  <a:cs typeface="Calibri"/>
                </a:rPr>
                <a:t>r/Investing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3" name="object 23"/>
            <p:cNvSpPr/>
            <p:nvPr/>
          </p:nvSpPr>
          <p:spPr>
            <a:xfrm>
              <a:off x="5836349" y="2583826"/>
              <a:ext cx="2000709" cy="878205"/>
            </a:xfrm>
            <a:custGeom>
              <a:avLst/>
              <a:gdLst/>
              <a:ahLst/>
              <a:cxnLst/>
              <a:rect l="l" t="t" r="r" b="b"/>
              <a:pathLst>
                <a:path w="2476500" h="878204">
                  <a:moveTo>
                    <a:pt x="0" y="877824"/>
                  </a:moveTo>
                  <a:lnTo>
                    <a:pt x="2476500" y="877824"/>
                  </a:lnTo>
                  <a:lnTo>
                    <a:pt x="2476500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4" name="object 24"/>
            <p:cNvSpPr txBox="1"/>
            <p:nvPr/>
          </p:nvSpPr>
          <p:spPr>
            <a:xfrm>
              <a:off x="5772220" y="2854174"/>
              <a:ext cx="1968902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43180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120" dirty="0">
                  <a:solidFill>
                    <a:srgbClr val="426CA9"/>
                  </a:solidFill>
                  <a:latin typeface="Calibri"/>
                  <a:cs typeface="Calibri"/>
                </a:rPr>
                <a:t> 2.6M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5EA0FFEA-39A1-BBB3-0D81-8D5FCBB87A1E}"/>
              </a:ext>
            </a:extLst>
          </p:cNvPr>
          <p:cNvGrpSpPr/>
          <p:nvPr/>
        </p:nvGrpSpPr>
        <p:grpSpPr>
          <a:xfrm>
            <a:off x="1454957" y="3948128"/>
            <a:ext cx="4320000" cy="1791844"/>
            <a:chOff x="3599248" y="3917237"/>
            <a:chExt cx="2029437" cy="1791844"/>
          </a:xfrm>
        </p:grpSpPr>
        <p:grpSp>
          <p:nvGrpSpPr>
            <p:cNvPr id="25" name="object 25"/>
            <p:cNvGrpSpPr/>
            <p:nvPr/>
          </p:nvGrpSpPr>
          <p:grpSpPr>
            <a:xfrm>
              <a:off x="3599248" y="3917237"/>
              <a:ext cx="2029437" cy="917575"/>
              <a:chOff x="6106667" y="1705355"/>
              <a:chExt cx="2512060" cy="917575"/>
            </a:xfrm>
          </p:grpSpPr>
          <p:sp>
            <p:nvSpPr>
              <p:cNvPr id="26" name="object 26"/>
              <p:cNvSpPr/>
              <p:nvPr/>
            </p:nvSpPr>
            <p:spPr>
              <a:xfrm>
                <a:off x="6125717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59" h="879475">
                    <a:moveTo>
                      <a:pt x="2473451" y="0"/>
                    </a:moveTo>
                    <a:lnTo>
                      <a:pt x="0" y="0"/>
                    </a:lnTo>
                    <a:lnTo>
                      <a:pt x="0" y="879348"/>
                    </a:lnTo>
                    <a:lnTo>
                      <a:pt x="2473451" y="879348"/>
                    </a:lnTo>
                    <a:lnTo>
                      <a:pt x="2473451" y="0"/>
                    </a:lnTo>
                    <a:close/>
                  </a:path>
                </a:pathLst>
              </a:custGeom>
              <a:solidFill>
                <a:srgbClr val="789D4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27" name="object 27"/>
              <p:cNvSpPr/>
              <p:nvPr/>
            </p:nvSpPr>
            <p:spPr>
              <a:xfrm>
                <a:off x="6125717" y="1724405"/>
                <a:ext cx="2473960" cy="879475"/>
              </a:xfrm>
              <a:custGeom>
                <a:avLst/>
                <a:gdLst/>
                <a:ahLst/>
                <a:cxnLst/>
                <a:rect l="l" t="t" r="r" b="b"/>
                <a:pathLst>
                  <a:path w="2473959" h="879475">
                    <a:moveTo>
                      <a:pt x="0" y="879348"/>
                    </a:moveTo>
                    <a:lnTo>
                      <a:pt x="2473451" y="879348"/>
                    </a:lnTo>
                    <a:lnTo>
                      <a:pt x="2473451" y="0"/>
                    </a:lnTo>
                    <a:lnTo>
                      <a:pt x="0" y="0"/>
                    </a:lnTo>
                    <a:lnTo>
                      <a:pt x="0" y="879348"/>
                    </a:lnTo>
                    <a:close/>
                  </a:path>
                </a:pathLst>
              </a:custGeom>
              <a:ln w="38100">
                <a:solidFill>
                  <a:srgbClr val="789D4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28" name="object 28"/>
            <p:cNvSpPr txBox="1"/>
            <p:nvPr/>
          </p:nvSpPr>
          <p:spPr>
            <a:xfrm>
              <a:off x="3630028" y="4243008"/>
              <a:ext cx="196787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80" dirty="0">
                  <a:solidFill>
                    <a:srgbClr val="FFFFFF"/>
                  </a:solidFill>
                  <a:latin typeface="Calibri"/>
                  <a:cs typeface="Calibri"/>
                </a:rPr>
                <a:t>r/Robinhood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3613408" y="4830876"/>
              <a:ext cx="2002248" cy="878205"/>
            </a:xfrm>
            <a:custGeom>
              <a:avLst/>
              <a:gdLst/>
              <a:ahLst/>
              <a:cxnLst/>
              <a:rect l="l" t="t" r="r" b="b"/>
              <a:pathLst>
                <a:path w="2478404" h="878204">
                  <a:moveTo>
                    <a:pt x="0" y="877824"/>
                  </a:moveTo>
                  <a:lnTo>
                    <a:pt x="2478024" y="877824"/>
                  </a:lnTo>
                  <a:lnTo>
                    <a:pt x="2478024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38100">
              <a:solidFill>
                <a:srgbClr val="789D4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3629413" y="5094528"/>
              <a:ext cx="1969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b="1" spc="85" dirty="0">
                  <a:solidFill>
                    <a:srgbClr val="789D49"/>
                  </a:solidFill>
                  <a:latin typeface="Calibri"/>
                  <a:cs typeface="Calibri"/>
                </a:rPr>
                <a:t>1M</a:t>
              </a:r>
              <a:endParaRPr sz="1800" dirty="0">
                <a:latin typeface="Calibri"/>
                <a:cs typeface="Calibri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59974A1-B021-11F3-8743-5E6BA2E9E976}"/>
              </a:ext>
            </a:extLst>
          </p:cNvPr>
          <p:cNvGrpSpPr/>
          <p:nvPr/>
        </p:nvGrpSpPr>
        <p:grpSpPr>
          <a:xfrm>
            <a:off x="6444778" y="3925520"/>
            <a:ext cx="4320000" cy="1793366"/>
            <a:chOff x="5851739" y="3896282"/>
            <a:chExt cx="2030463" cy="1793366"/>
          </a:xfrm>
        </p:grpSpPr>
        <p:grpSp>
          <p:nvGrpSpPr>
            <p:cNvPr id="37" name="object 37"/>
            <p:cNvGrpSpPr/>
            <p:nvPr/>
          </p:nvGrpSpPr>
          <p:grpSpPr>
            <a:xfrm>
              <a:off x="5851739" y="3896282"/>
              <a:ext cx="2030463" cy="919480"/>
              <a:chOff x="3326891" y="3924300"/>
              <a:chExt cx="2513330" cy="919480"/>
            </a:xfrm>
          </p:grpSpPr>
          <p:sp>
            <p:nvSpPr>
              <p:cNvPr id="38" name="object 38"/>
              <p:cNvSpPr/>
              <p:nvPr/>
            </p:nvSpPr>
            <p:spPr>
              <a:xfrm>
                <a:off x="3345941" y="3943350"/>
                <a:ext cx="2475230" cy="881380"/>
              </a:xfrm>
              <a:custGeom>
                <a:avLst/>
                <a:gdLst/>
                <a:ahLst/>
                <a:cxnLst/>
                <a:rect l="l" t="t" r="r" b="b"/>
                <a:pathLst>
                  <a:path w="2475229" h="881379">
                    <a:moveTo>
                      <a:pt x="2474976" y="0"/>
                    </a:moveTo>
                    <a:lnTo>
                      <a:pt x="0" y="0"/>
                    </a:lnTo>
                    <a:lnTo>
                      <a:pt x="0" y="880872"/>
                    </a:lnTo>
                    <a:lnTo>
                      <a:pt x="2474976" y="880872"/>
                    </a:lnTo>
                    <a:lnTo>
                      <a:pt x="2474976" y="0"/>
                    </a:lnTo>
                    <a:close/>
                  </a:path>
                </a:pathLst>
              </a:custGeom>
              <a:solidFill>
                <a:srgbClr val="C26D5F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39" name="object 39"/>
              <p:cNvSpPr/>
              <p:nvPr/>
            </p:nvSpPr>
            <p:spPr>
              <a:xfrm>
                <a:off x="3345941" y="3943350"/>
                <a:ext cx="2475230" cy="881380"/>
              </a:xfrm>
              <a:custGeom>
                <a:avLst/>
                <a:gdLst/>
                <a:ahLst/>
                <a:cxnLst/>
                <a:rect l="l" t="t" r="r" b="b"/>
                <a:pathLst>
                  <a:path w="2475229" h="881379">
                    <a:moveTo>
                      <a:pt x="0" y="880872"/>
                    </a:moveTo>
                    <a:lnTo>
                      <a:pt x="2474976" y="880872"/>
                    </a:lnTo>
                    <a:lnTo>
                      <a:pt x="2474976" y="0"/>
                    </a:lnTo>
                    <a:lnTo>
                      <a:pt x="0" y="0"/>
                    </a:lnTo>
                    <a:lnTo>
                      <a:pt x="0" y="880872"/>
                    </a:lnTo>
                    <a:close/>
                  </a:path>
                </a:pathLst>
              </a:custGeom>
              <a:ln w="38100">
                <a:solidFill>
                  <a:srgbClr val="C26D5F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  <p:sp>
          <p:nvSpPr>
            <p:cNvPr id="40" name="object 40"/>
            <p:cNvSpPr txBox="1"/>
            <p:nvPr/>
          </p:nvSpPr>
          <p:spPr>
            <a:xfrm>
              <a:off x="5882519" y="4205023"/>
              <a:ext cx="1968902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3175" algn="ctr">
                <a:lnSpc>
                  <a:spcPct val="100000"/>
                </a:lnSpc>
              </a:pPr>
              <a:r>
                <a:rPr lang="en-US" sz="1800" spc="140" dirty="0">
                  <a:solidFill>
                    <a:srgbClr val="FFFFFF"/>
                  </a:solidFill>
                  <a:latin typeface="Calibri"/>
                  <a:cs typeface="Calibri"/>
                </a:rPr>
                <a:t>r/Schwab</a:t>
              </a:r>
              <a:endParaRPr sz="1800" dirty="0">
                <a:latin typeface="Calibri"/>
                <a:cs typeface="Calibri"/>
              </a:endParaRPr>
            </a:p>
          </p:txBody>
        </p:sp>
        <p:sp>
          <p:nvSpPr>
            <p:cNvPr id="41" name="object 41"/>
            <p:cNvSpPr/>
            <p:nvPr/>
          </p:nvSpPr>
          <p:spPr>
            <a:xfrm>
              <a:off x="5867129" y="4811443"/>
              <a:ext cx="2000709" cy="878205"/>
            </a:xfrm>
            <a:custGeom>
              <a:avLst/>
              <a:gdLst/>
              <a:ahLst/>
              <a:cxnLst/>
              <a:rect l="l" t="t" r="r" b="b"/>
              <a:pathLst>
                <a:path w="2476500" h="878204">
                  <a:moveTo>
                    <a:pt x="0" y="877824"/>
                  </a:moveTo>
                  <a:lnTo>
                    <a:pt x="2476500" y="877824"/>
                  </a:lnTo>
                  <a:lnTo>
                    <a:pt x="2476500" y="0"/>
                  </a:lnTo>
                  <a:lnTo>
                    <a:pt x="0" y="0"/>
                  </a:lnTo>
                  <a:lnTo>
                    <a:pt x="0" y="877824"/>
                  </a:lnTo>
                  <a:close/>
                </a:path>
              </a:pathLst>
            </a:custGeom>
            <a:ln w="38100">
              <a:solidFill>
                <a:srgbClr val="C26D5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2" name="object 42"/>
            <p:cNvSpPr txBox="1"/>
            <p:nvPr/>
          </p:nvSpPr>
          <p:spPr>
            <a:xfrm>
              <a:off x="5882519" y="5099479"/>
              <a:ext cx="1969415" cy="2997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b="1" spc="85" dirty="0">
                  <a:solidFill>
                    <a:srgbClr val="C26D5F"/>
                  </a:solidFill>
                  <a:latin typeface="Calibri"/>
                  <a:cs typeface="Calibri"/>
                </a:rPr>
                <a:t>  33K</a:t>
              </a:r>
              <a:endParaRPr sz="1800" dirty="0">
                <a:latin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90090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AFDE05-ED45-34FF-021E-34AB254039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765871" y="5912547"/>
            <a:ext cx="191823" cy="197113"/>
          </a:xfrm>
        </p:spPr>
        <p:txBody>
          <a:bodyPr/>
          <a:lstStyle/>
          <a:p>
            <a:pPr>
              <a:defRPr/>
            </a:pPr>
            <a:fld id="{B961C48D-B2B9-4C1E-B884-6E984661A971}" type="slidenum">
              <a:rPr lang="en-US" smtClean="0"/>
              <a:pPr>
                <a:defRPr/>
              </a:pPr>
              <a:t>11</a:t>
            </a:fld>
            <a:r>
              <a:rPr lang="en-US" dirty="0"/>
              <a:t> </a:t>
            </a:r>
          </a:p>
        </p:txBody>
      </p:sp>
      <p:grpSp>
        <p:nvGrpSpPr>
          <p:cNvPr id="27" name="object 13">
            <a:extLst>
              <a:ext uri="{FF2B5EF4-FFF2-40B4-BE49-F238E27FC236}">
                <a16:creationId xmlns:a16="http://schemas.microsoft.com/office/drawing/2014/main" id="{B8AC9D41-6025-AF8A-113D-4A4173D0B441}"/>
              </a:ext>
            </a:extLst>
          </p:cNvPr>
          <p:cNvGrpSpPr/>
          <p:nvPr/>
        </p:nvGrpSpPr>
        <p:grpSpPr>
          <a:xfrm>
            <a:off x="7752799" y="4484802"/>
            <a:ext cx="4129888" cy="1245113"/>
            <a:chOff x="4134319" y="3742936"/>
            <a:chExt cx="4129888" cy="1245113"/>
          </a:xfrm>
        </p:grpSpPr>
        <p:sp>
          <p:nvSpPr>
            <p:cNvPr id="28" name="object 14">
              <a:extLst>
                <a:ext uri="{FF2B5EF4-FFF2-40B4-BE49-F238E27FC236}">
                  <a16:creationId xmlns:a16="http://schemas.microsoft.com/office/drawing/2014/main" id="{D9503AF9-5995-AA8F-B0B6-D690026ABF8B}"/>
                </a:ext>
              </a:extLst>
            </p:cNvPr>
            <p:cNvSpPr/>
            <p:nvPr/>
          </p:nvSpPr>
          <p:spPr>
            <a:xfrm>
              <a:off x="4384127" y="4371474"/>
              <a:ext cx="1080000" cy="595241"/>
            </a:xfrm>
            <a:custGeom>
              <a:avLst/>
              <a:gdLst/>
              <a:ahLst/>
              <a:cxnLst/>
              <a:rect l="l" t="t" r="r" b="b"/>
              <a:pathLst>
                <a:path w="617220" h="1781810">
                  <a:moveTo>
                    <a:pt x="617220" y="0"/>
                  </a:moveTo>
                  <a:lnTo>
                    <a:pt x="0" y="0"/>
                  </a:lnTo>
                  <a:lnTo>
                    <a:pt x="0" y="1781556"/>
                  </a:lnTo>
                  <a:lnTo>
                    <a:pt x="617220" y="1781556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15">
              <a:extLst>
                <a:ext uri="{FF2B5EF4-FFF2-40B4-BE49-F238E27FC236}">
                  <a16:creationId xmlns:a16="http://schemas.microsoft.com/office/drawing/2014/main" id="{7C4C3F29-3B0F-1A32-7FB4-87AF903045F8}"/>
                </a:ext>
              </a:extLst>
            </p:cNvPr>
            <p:cNvSpPr/>
            <p:nvPr/>
          </p:nvSpPr>
          <p:spPr>
            <a:xfrm>
              <a:off x="5730137" y="3742936"/>
              <a:ext cx="1080000" cy="1233931"/>
            </a:xfrm>
            <a:custGeom>
              <a:avLst/>
              <a:gdLst/>
              <a:ahLst/>
              <a:cxnLst/>
              <a:rect l="l" t="t" r="r" b="b"/>
              <a:pathLst>
                <a:path w="619125" h="1841500">
                  <a:moveTo>
                    <a:pt x="61874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618744" y="1840992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446C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0" name="object 16">
              <a:extLst>
                <a:ext uri="{FF2B5EF4-FFF2-40B4-BE49-F238E27FC236}">
                  <a16:creationId xmlns:a16="http://schemas.microsoft.com/office/drawing/2014/main" id="{84D3EBBD-E53B-0F5E-C979-11D887B9C6C1}"/>
                </a:ext>
              </a:extLst>
            </p:cNvPr>
            <p:cNvSpPr/>
            <p:nvPr/>
          </p:nvSpPr>
          <p:spPr>
            <a:xfrm flipV="1">
              <a:off x="4134319" y="4942330"/>
              <a:ext cx="4129888" cy="45719"/>
            </a:xfrm>
            <a:custGeom>
              <a:avLst/>
              <a:gdLst/>
              <a:ahLst/>
              <a:cxnLst/>
              <a:rect l="l" t="t" r="r" b="b"/>
              <a:pathLst>
                <a:path w="2781300">
                  <a:moveTo>
                    <a:pt x="0" y="0"/>
                  </a:moveTo>
                  <a:lnTo>
                    <a:pt x="2781299" y="0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2" name="object 18">
            <a:extLst>
              <a:ext uri="{FF2B5EF4-FFF2-40B4-BE49-F238E27FC236}">
                <a16:creationId xmlns:a16="http://schemas.microsoft.com/office/drawing/2014/main" id="{C687DBE6-ED00-0509-F237-8A66F529D892}"/>
              </a:ext>
            </a:extLst>
          </p:cNvPr>
          <p:cNvSpPr txBox="1"/>
          <p:nvPr/>
        </p:nvSpPr>
        <p:spPr>
          <a:xfrm>
            <a:off x="8291495" y="5763463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Negative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3" name="object 19">
            <a:extLst>
              <a:ext uri="{FF2B5EF4-FFF2-40B4-BE49-F238E27FC236}">
                <a16:creationId xmlns:a16="http://schemas.microsoft.com/office/drawing/2014/main" id="{F9F48B12-402B-FD92-9CD6-CC7AB342ED1C}"/>
              </a:ext>
            </a:extLst>
          </p:cNvPr>
          <p:cNvSpPr txBox="1"/>
          <p:nvPr/>
        </p:nvSpPr>
        <p:spPr>
          <a:xfrm>
            <a:off x="9695889" y="5764032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Neutral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4" name="object 20">
            <a:extLst>
              <a:ext uri="{FF2B5EF4-FFF2-40B4-BE49-F238E27FC236}">
                <a16:creationId xmlns:a16="http://schemas.microsoft.com/office/drawing/2014/main" id="{CD32AA42-E7C0-A0BC-AA26-A15953D6DFB3}"/>
              </a:ext>
            </a:extLst>
          </p:cNvPr>
          <p:cNvSpPr txBox="1"/>
          <p:nvPr/>
        </p:nvSpPr>
        <p:spPr>
          <a:xfrm>
            <a:off x="11009458" y="5763463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Positive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9D4E42D-A02F-2F8D-DF82-74116FF99E72}"/>
              </a:ext>
            </a:extLst>
          </p:cNvPr>
          <p:cNvSpPr txBox="1"/>
          <p:nvPr/>
        </p:nvSpPr>
        <p:spPr>
          <a:xfrm>
            <a:off x="8306006" y="5272628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20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88CA387-2123-CD86-3FFF-5743B5DD90FF}"/>
              </a:ext>
            </a:extLst>
          </p:cNvPr>
          <p:cNvSpPr txBox="1"/>
          <p:nvPr/>
        </p:nvSpPr>
        <p:spPr>
          <a:xfrm>
            <a:off x="10998026" y="4024544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50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2473889-2A80-8613-CE4C-303C0D6A305B}"/>
              </a:ext>
            </a:extLst>
          </p:cNvPr>
          <p:cNvSpPr txBox="1"/>
          <p:nvPr/>
        </p:nvSpPr>
        <p:spPr>
          <a:xfrm>
            <a:off x="9659429" y="4927121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30</a:t>
            </a:r>
          </a:p>
        </p:txBody>
      </p:sp>
      <p:sp>
        <p:nvSpPr>
          <p:cNvPr id="40" name="object 15">
            <a:extLst>
              <a:ext uri="{FF2B5EF4-FFF2-40B4-BE49-F238E27FC236}">
                <a16:creationId xmlns:a16="http://schemas.microsoft.com/office/drawing/2014/main" id="{FDEA2848-EDB3-9AE3-F762-8073814AC071}"/>
              </a:ext>
            </a:extLst>
          </p:cNvPr>
          <p:cNvSpPr/>
          <p:nvPr/>
        </p:nvSpPr>
        <p:spPr>
          <a:xfrm>
            <a:off x="10706059" y="3508782"/>
            <a:ext cx="1080000" cy="2196194"/>
          </a:xfrm>
          <a:custGeom>
            <a:avLst/>
            <a:gdLst/>
            <a:ahLst/>
            <a:cxnLst/>
            <a:rect l="l" t="t" r="r" b="b"/>
            <a:pathLst>
              <a:path w="619125" h="1841500">
                <a:moveTo>
                  <a:pt x="618744" y="0"/>
                </a:moveTo>
                <a:lnTo>
                  <a:pt x="0" y="0"/>
                </a:lnTo>
                <a:lnTo>
                  <a:pt x="0" y="1840992"/>
                </a:lnTo>
                <a:lnTo>
                  <a:pt x="618744" y="1840992"/>
                </a:lnTo>
                <a:lnTo>
                  <a:pt x="618744" y="0"/>
                </a:lnTo>
                <a:close/>
              </a:path>
            </a:pathLst>
          </a:custGeom>
          <a:solidFill>
            <a:srgbClr val="446C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01B108C-55E5-CF86-99E2-3A0D1F27F7DC}"/>
              </a:ext>
            </a:extLst>
          </p:cNvPr>
          <p:cNvSpPr txBox="1"/>
          <p:nvPr/>
        </p:nvSpPr>
        <p:spPr>
          <a:xfrm>
            <a:off x="11030153" y="4484802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</a:rPr>
              <a:t>5</a:t>
            </a:r>
            <a:r>
              <a:rPr lang="en-SA" sz="2000">
                <a:solidFill>
                  <a:schemeClr val="bg1"/>
                </a:solidFill>
                <a:latin typeface="+mn-lt"/>
              </a:rPr>
              <a:t>0</a:t>
            </a:r>
          </a:p>
        </p:txBody>
      </p:sp>
      <p:grpSp>
        <p:nvGrpSpPr>
          <p:cNvPr id="66" name="object 13">
            <a:extLst>
              <a:ext uri="{FF2B5EF4-FFF2-40B4-BE49-F238E27FC236}">
                <a16:creationId xmlns:a16="http://schemas.microsoft.com/office/drawing/2014/main" id="{E1CB315E-E79E-12EA-3705-387FE97545E5}"/>
              </a:ext>
            </a:extLst>
          </p:cNvPr>
          <p:cNvGrpSpPr/>
          <p:nvPr/>
        </p:nvGrpSpPr>
        <p:grpSpPr>
          <a:xfrm>
            <a:off x="7679267" y="1542300"/>
            <a:ext cx="4272481" cy="1141085"/>
            <a:chOff x="4058411" y="3871349"/>
            <a:chExt cx="4272481" cy="1141085"/>
          </a:xfrm>
        </p:grpSpPr>
        <p:sp>
          <p:nvSpPr>
            <p:cNvPr id="67" name="object 14">
              <a:extLst>
                <a:ext uri="{FF2B5EF4-FFF2-40B4-BE49-F238E27FC236}">
                  <a16:creationId xmlns:a16="http://schemas.microsoft.com/office/drawing/2014/main" id="{6A5A3B25-88B1-D2BB-F61F-BFEFFB8B207F}"/>
                </a:ext>
              </a:extLst>
            </p:cNvPr>
            <p:cNvSpPr/>
            <p:nvPr/>
          </p:nvSpPr>
          <p:spPr>
            <a:xfrm>
              <a:off x="4384127" y="4371474"/>
              <a:ext cx="1080000" cy="595241"/>
            </a:xfrm>
            <a:custGeom>
              <a:avLst/>
              <a:gdLst/>
              <a:ahLst/>
              <a:cxnLst/>
              <a:rect l="l" t="t" r="r" b="b"/>
              <a:pathLst>
                <a:path w="617220" h="1781810">
                  <a:moveTo>
                    <a:pt x="617220" y="0"/>
                  </a:moveTo>
                  <a:lnTo>
                    <a:pt x="0" y="0"/>
                  </a:lnTo>
                  <a:lnTo>
                    <a:pt x="0" y="1781556"/>
                  </a:lnTo>
                  <a:lnTo>
                    <a:pt x="617220" y="1781556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8" name="object 15">
              <a:extLst>
                <a:ext uri="{FF2B5EF4-FFF2-40B4-BE49-F238E27FC236}">
                  <a16:creationId xmlns:a16="http://schemas.microsoft.com/office/drawing/2014/main" id="{F37A589F-79D1-AE7C-48A1-17B1940F6AAB}"/>
                </a:ext>
              </a:extLst>
            </p:cNvPr>
            <p:cNvSpPr/>
            <p:nvPr/>
          </p:nvSpPr>
          <p:spPr>
            <a:xfrm>
              <a:off x="5730137" y="3871349"/>
              <a:ext cx="1080000" cy="1105518"/>
            </a:xfrm>
            <a:custGeom>
              <a:avLst/>
              <a:gdLst/>
              <a:ahLst/>
              <a:cxnLst/>
              <a:rect l="l" t="t" r="r" b="b"/>
              <a:pathLst>
                <a:path w="619125" h="1841500">
                  <a:moveTo>
                    <a:pt x="61874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618744" y="1840992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446C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9" name="object 16">
              <a:extLst>
                <a:ext uri="{FF2B5EF4-FFF2-40B4-BE49-F238E27FC236}">
                  <a16:creationId xmlns:a16="http://schemas.microsoft.com/office/drawing/2014/main" id="{7F4161BE-7145-B4F7-6344-853641245099}"/>
                </a:ext>
              </a:extLst>
            </p:cNvPr>
            <p:cNvSpPr/>
            <p:nvPr/>
          </p:nvSpPr>
          <p:spPr>
            <a:xfrm>
              <a:off x="4058411" y="4966715"/>
              <a:ext cx="4272481" cy="45719"/>
            </a:xfrm>
            <a:custGeom>
              <a:avLst/>
              <a:gdLst/>
              <a:ahLst/>
              <a:cxnLst/>
              <a:rect l="l" t="t" r="r" b="b"/>
              <a:pathLst>
                <a:path w="2781300">
                  <a:moveTo>
                    <a:pt x="0" y="0"/>
                  </a:moveTo>
                  <a:lnTo>
                    <a:pt x="2781299" y="0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70" name="object 18">
            <a:extLst>
              <a:ext uri="{FF2B5EF4-FFF2-40B4-BE49-F238E27FC236}">
                <a16:creationId xmlns:a16="http://schemas.microsoft.com/office/drawing/2014/main" id="{EA771AAE-0731-677D-8B7E-D064FAFADF43}"/>
              </a:ext>
            </a:extLst>
          </p:cNvPr>
          <p:cNvSpPr txBox="1"/>
          <p:nvPr/>
        </p:nvSpPr>
        <p:spPr>
          <a:xfrm>
            <a:off x="8293871" y="2692548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Negative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1" name="object 19">
            <a:extLst>
              <a:ext uri="{FF2B5EF4-FFF2-40B4-BE49-F238E27FC236}">
                <a16:creationId xmlns:a16="http://schemas.microsoft.com/office/drawing/2014/main" id="{578FDFD4-9CEA-2017-A71B-932E0E14899D}"/>
              </a:ext>
            </a:extLst>
          </p:cNvPr>
          <p:cNvSpPr txBox="1"/>
          <p:nvPr/>
        </p:nvSpPr>
        <p:spPr>
          <a:xfrm>
            <a:off x="9698265" y="2693117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Neutral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2" name="object 20">
            <a:extLst>
              <a:ext uri="{FF2B5EF4-FFF2-40B4-BE49-F238E27FC236}">
                <a16:creationId xmlns:a16="http://schemas.microsoft.com/office/drawing/2014/main" id="{637DEDDB-01E4-23F9-F641-E46E1822A2CB}"/>
              </a:ext>
            </a:extLst>
          </p:cNvPr>
          <p:cNvSpPr txBox="1"/>
          <p:nvPr/>
        </p:nvSpPr>
        <p:spPr>
          <a:xfrm>
            <a:off x="11011834" y="2692548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Positive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C0D7457-B783-5773-142C-5B6F1E27CF17}"/>
              </a:ext>
            </a:extLst>
          </p:cNvPr>
          <p:cNvSpPr txBox="1"/>
          <p:nvPr/>
        </p:nvSpPr>
        <p:spPr>
          <a:xfrm>
            <a:off x="8308382" y="2201713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22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1B13B0D-087D-9758-167F-70F3C4787305}"/>
              </a:ext>
            </a:extLst>
          </p:cNvPr>
          <p:cNvSpPr txBox="1"/>
          <p:nvPr/>
        </p:nvSpPr>
        <p:spPr>
          <a:xfrm>
            <a:off x="11000402" y="953629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50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E93BBADB-5A44-EBC8-49D8-E26D2D8711AD}"/>
              </a:ext>
            </a:extLst>
          </p:cNvPr>
          <p:cNvSpPr txBox="1"/>
          <p:nvPr/>
        </p:nvSpPr>
        <p:spPr>
          <a:xfrm>
            <a:off x="9649448" y="1856206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30</a:t>
            </a:r>
          </a:p>
        </p:txBody>
      </p:sp>
      <p:sp>
        <p:nvSpPr>
          <p:cNvPr id="76" name="object 15">
            <a:extLst>
              <a:ext uri="{FF2B5EF4-FFF2-40B4-BE49-F238E27FC236}">
                <a16:creationId xmlns:a16="http://schemas.microsoft.com/office/drawing/2014/main" id="{037D76B3-D879-F926-F2ED-D7405BF73695}"/>
              </a:ext>
            </a:extLst>
          </p:cNvPr>
          <p:cNvSpPr/>
          <p:nvPr/>
        </p:nvSpPr>
        <p:spPr>
          <a:xfrm>
            <a:off x="10708435" y="867474"/>
            <a:ext cx="1080000" cy="1766586"/>
          </a:xfrm>
          <a:custGeom>
            <a:avLst/>
            <a:gdLst/>
            <a:ahLst/>
            <a:cxnLst/>
            <a:rect l="l" t="t" r="r" b="b"/>
            <a:pathLst>
              <a:path w="619125" h="1841500">
                <a:moveTo>
                  <a:pt x="618744" y="0"/>
                </a:moveTo>
                <a:lnTo>
                  <a:pt x="0" y="0"/>
                </a:lnTo>
                <a:lnTo>
                  <a:pt x="0" y="1840992"/>
                </a:lnTo>
                <a:lnTo>
                  <a:pt x="618744" y="1840992"/>
                </a:lnTo>
                <a:lnTo>
                  <a:pt x="618744" y="0"/>
                </a:lnTo>
                <a:close/>
              </a:path>
            </a:pathLst>
          </a:custGeom>
          <a:solidFill>
            <a:srgbClr val="446C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9E8D1FE-B038-696F-936B-AB02D9655CDE}"/>
              </a:ext>
            </a:extLst>
          </p:cNvPr>
          <p:cNvSpPr txBox="1"/>
          <p:nvPr/>
        </p:nvSpPr>
        <p:spPr>
          <a:xfrm>
            <a:off x="11032529" y="1413887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</a:rPr>
              <a:t>48</a:t>
            </a:r>
            <a:endParaRPr lang="en-SA" sz="200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78" name="object 13">
            <a:extLst>
              <a:ext uri="{FF2B5EF4-FFF2-40B4-BE49-F238E27FC236}">
                <a16:creationId xmlns:a16="http://schemas.microsoft.com/office/drawing/2014/main" id="{F6F4C208-FC66-9D61-6E53-183EACEC9C27}"/>
              </a:ext>
            </a:extLst>
          </p:cNvPr>
          <p:cNvGrpSpPr/>
          <p:nvPr/>
        </p:nvGrpSpPr>
        <p:grpSpPr>
          <a:xfrm>
            <a:off x="3112270" y="1413886"/>
            <a:ext cx="4133430" cy="1269499"/>
            <a:chOff x="4145177" y="3742935"/>
            <a:chExt cx="4133430" cy="1269499"/>
          </a:xfrm>
        </p:grpSpPr>
        <p:sp>
          <p:nvSpPr>
            <p:cNvPr id="79" name="object 14">
              <a:extLst>
                <a:ext uri="{FF2B5EF4-FFF2-40B4-BE49-F238E27FC236}">
                  <a16:creationId xmlns:a16="http://schemas.microsoft.com/office/drawing/2014/main" id="{807880BF-8F35-3C3F-1B3C-42050F1DA95A}"/>
                </a:ext>
              </a:extLst>
            </p:cNvPr>
            <p:cNvSpPr/>
            <p:nvPr/>
          </p:nvSpPr>
          <p:spPr>
            <a:xfrm>
              <a:off x="4384127" y="4371474"/>
              <a:ext cx="1080000" cy="595241"/>
            </a:xfrm>
            <a:custGeom>
              <a:avLst/>
              <a:gdLst/>
              <a:ahLst/>
              <a:cxnLst/>
              <a:rect l="l" t="t" r="r" b="b"/>
              <a:pathLst>
                <a:path w="617220" h="1781810">
                  <a:moveTo>
                    <a:pt x="617220" y="0"/>
                  </a:moveTo>
                  <a:lnTo>
                    <a:pt x="0" y="0"/>
                  </a:lnTo>
                  <a:lnTo>
                    <a:pt x="0" y="1781556"/>
                  </a:lnTo>
                  <a:lnTo>
                    <a:pt x="617220" y="1781556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0" name="object 15">
              <a:extLst>
                <a:ext uri="{FF2B5EF4-FFF2-40B4-BE49-F238E27FC236}">
                  <a16:creationId xmlns:a16="http://schemas.microsoft.com/office/drawing/2014/main" id="{9C54F9CF-2E1B-CBAB-E509-69DE21E0363E}"/>
                </a:ext>
              </a:extLst>
            </p:cNvPr>
            <p:cNvSpPr/>
            <p:nvPr/>
          </p:nvSpPr>
          <p:spPr>
            <a:xfrm>
              <a:off x="7087579" y="3742935"/>
              <a:ext cx="1080000" cy="1233931"/>
            </a:xfrm>
            <a:custGeom>
              <a:avLst/>
              <a:gdLst/>
              <a:ahLst/>
              <a:cxnLst/>
              <a:rect l="l" t="t" r="r" b="b"/>
              <a:pathLst>
                <a:path w="619125" h="1841500">
                  <a:moveTo>
                    <a:pt x="61874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618744" y="1840992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446C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81" name="object 16">
              <a:extLst>
                <a:ext uri="{FF2B5EF4-FFF2-40B4-BE49-F238E27FC236}">
                  <a16:creationId xmlns:a16="http://schemas.microsoft.com/office/drawing/2014/main" id="{BE417760-671C-79F6-E4E4-C50E32BA542A}"/>
                </a:ext>
              </a:extLst>
            </p:cNvPr>
            <p:cNvSpPr/>
            <p:nvPr/>
          </p:nvSpPr>
          <p:spPr>
            <a:xfrm>
              <a:off x="4145177" y="4966715"/>
              <a:ext cx="4133430" cy="45719"/>
            </a:xfrm>
            <a:custGeom>
              <a:avLst/>
              <a:gdLst/>
              <a:ahLst/>
              <a:cxnLst/>
              <a:rect l="l" t="t" r="r" b="b"/>
              <a:pathLst>
                <a:path w="2781300">
                  <a:moveTo>
                    <a:pt x="0" y="0"/>
                  </a:moveTo>
                  <a:lnTo>
                    <a:pt x="2781299" y="0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2" name="object 18">
            <a:extLst>
              <a:ext uri="{FF2B5EF4-FFF2-40B4-BE49-F238E27FC236}">
                <a16:creationId xmlns:a16="http://schemas.microsoft.com/office/drawing/2014/main" id="{E9547158-3128-24C1-A0A8-7D690A6F940F}"/>
              </a:ext>
            </a:extLst>
          </p:cNvPr>
          <p:cNvSpPr txBox="1"/>
          <p:nvPr/>
        </p:nvSpPr>
        <p:spPr>
          <a:xfrm>
            <a:off x="3640108" y="2692548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Negative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3" name="object 19">
            <a:extLst>
              <a:ext uri="{FF2B5EF4-FFF2-40B4-BE49-F238E27FC236}">
                <a16:creationId xmlns:a16="http://schemas.microsoft.com/office/drawing/2014/main" id="{142D9893-5B11-178D-51E1-CCA40623FBF8}"/>
              </a:ext>
            </a:extLst>
          </p:cNvPr>
          <p:cNvSpPr txBox="1"/>
          <p:nvPr/>
        </p:nvSpPr>
        <p:spPr>
          <a:xfrm>
            <a:off x="5044502" y="2693117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Neutral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4" name="object 20">
            <a:extLst>
              <a:ext uri="{FF2B5EF4-FFF2-40B4-BE49-F238E27FC236}">
                <a16:creationId xmlns:a16="http://schemas.microsoft.com/office/drawing/2014/main" id="{371BAC5F-756F-41C5-04A7-AC11BAC7F2EA}"/>
              </a:ext>
            </a:extLst>
          </p:cNvPr>
          <p:cNvSpPr txBox="1"/>
          <p:nvPr/>
        </p:nvSpPr>
        <p:spPr>
          <a:xfrm>
            <a:off x="6358071" y="2692548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Positive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8" name="object 15">
            <a:extLst>
              <a:ext uri="{FF2B5EF4-FFF2-40B4-BE49-F238E27FC236}">
                <a16:creationId xmlns:a16="http://schemas.microsoft.com/office/drawing/2014/main" id="{8B67E2BC-3BEC-262A-9B56-469139D2C244}"/>
              </a:ext>
            </a:extLst>
          </p:cNvPr>
          <p:cNvSpPr/>
          <p:nvPr/>
        </p:nvSpPr>
        <p:spPr>
          <a:xfrm>
            <a:off x="4714081" y="484833"/>
            <a:ext cx="1080000" cy="2158075"/>
          </a:xfrm>
          <a:custGeom>
            <a:avLst/>
            <a:gdLst/>
            <a:ahLst/>
            <a:cxnLst/>
            <a:rect l="l" t="t" r="r" b="b"/>
            <a:pathLst>
              <a:path w="619125" h="1841500">
                <a:moveTo>
                  <a:pt x="618744" y="0"/>
                </a:moveTo>
                <a:lnTo>
                  <a:pt x="0" y="0"/>
                </a:lnTo>
                <a:lnTo>
                  <a:pt x="0" y="1840992"/>
                </a:lnTo>
                <a:lnTo>
                  <a:pt x="618744" y="1840992"/>
                </a:lnTo>
                <a:lnTo>
                  <a:pt x="618744" y="0"/>
                </a:lnTo>
                <a:close/>
              </a:path>
            </a:pathLst>
          </a:custGeom>
          <a:solidFill>
            <a:srgbClr val="446C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6A7891E-BAAA-EDD5-A8BD-DCEADAD3A06F}"/>
              </a:ext>
            </a:extLst>
          </p:cNvPr>
          <p:cNvSpPr txBox="1"/>
          <p:nvPr/>
        </p:nvSpPr>
        <p:spPr>
          <a:xfrm>
            <a:off x="3654619" y="2201713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19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B5AA8EA-E3B9-2008-5C3B-512C34881FF9}"/>
              </a:ext>
            </a:extLst>
          </p:cNvPr>
          <p:cNvSpPr txBox="1"/>
          <p:nvPr/>
        </p:nvSpPr>
        <p:spPr>
          <a:xfrm>
            <a:off x="6346639" y="953629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50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F8E214E-7786-233D-9419-164B1A8F1A08}"/>
              </a:ext>
            </a:extLst>
          </p:cNvPr>
          <p:cNvSpPr txBox="1"/>
          <p:nvPr/>
        </p:nvSpPr>
        <p:spPr>
          <a:xfrm>
            <a:off x="6346639" y="1879364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27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F13CDBC-D926-CD25-7205-ED896EF5C069}"/>
              </a:ext>
            </a:extLst>
          </p:cNvPr>
          <p:cNvSpPr txBox="1"/>
          <p:nvPr/>
        </p:nvSpPr>
        <p:spPr>
          <a:xfrm>
            <a:off x="5019788" y="1425686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</a:rPr>
              <a:t>55</a:t>
            </a:r>
            <a:endParaRPr lang="en-SA" sz="200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90" name="object 13">
            <a:extLst>
              <a:ext uri="{FF2B5EF4-FFF2-40B4-BE49-F238E27FC236}">
                <a16:creationId xmlns:a16="http://schemas.microsoft.com/office/drawing/2014/main" id="{49B9442A-6FC1-7E7B-4989-E1D2F09500D8}"/>
              </a:ext>
            </a:extLst>
          </p:cNvPr>
          <p:cNvGrpSpPr/>
          <p:nvPr/>
        </p:nvGrpSpPr>
        <p:grpSpPr>
          <a:xfrm>
            <a:off x="2930059" y="4069274"/>
            <a:ext cx="4371171" cy="1729756"/>
            <a:chOff x="4058411" y="3282678"/>
            <a:chExt cx="4371171" cy="1729756"/>
          </a:xfrm>
        </p:grpSpPr>
        <p:sp>
          <p:nvSpPr>
            <p:cNvPr id="91" name="object 14">
              <a:extLst>
                <a:ext uri="{FF2B5EF4-FFF2-40B4-BE49-F238E27FC236}">
                  <a16:creationId xmlns:a16="http://schemas.microsoft.com/office/drawing/2014/main" id="{3BD689D5-B6DF-3751-BBA0-985318E1AB48}"/>
                </a:ext>
              </a:extLst>
            </p:cNvPr>
            <p:cNvSpPr/>
            <p:nvPr/>
          </p:nvSpPr>
          <p:spPr>
            <a:xfrm>
              <a:off x="4384127" y="4371474"/>
              <a:ext cx="1080000" cy="595241"/>
            </a:xfrm>
            <a:custGeom>
              <a:avLst/>
              <a:gdLst/>
              <a:ahLst/>
              <a:cxnLst/>
              <a:rect l="l" t="t" r="r" b="b"/>
              <a:pathLst>
                <a:path w="617220" h="1781810">
                  <a:moveTo>
                    <a:pt x="617220" y="0"/>
                  </a:moveTo>
                  <a:lnTo>
                    <a:pt x="0" y="0"/>
                  </a:lnTo>
                  <a:lnTo>
                    <a:pt x="0" y="1781556"/>
                  </a:lnTo>
                  <a:lnTo>
                    <a:pt x="617220" y="1781556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2" name="object 15">
              <a:extLst>
                <a:ext uri="{FF2B5EF4-FFF2-40B4-BE49-F238E27FC236}">
                  <a16:creationId xmlns:a16="http://schemas.microsoft.com/office/drawing/2014/main" id="{BCFAE581-501A-E35C-366C-A6465ECC7626}"/>
                </a:ext>
              </a:extLst>
            </p:cNvPr>
            <p:cNvSpPr/>
            <p:nvPr/>
          </p:nvSpPr>
          <p:spPr>
            <a:xfrm>
              <a:off x="5730137" y="3282678"/>
              <a:ext cx="1080000" cy="1694189"/>
            </a:xfrm>
            <a:custGeom>
              <a:avLst/>
              <a:gdLst/>
              <a:ahLst/>
              <a:cxnLst/>
              <a:rect l="l" t="t" r="r" b="b"/>
              <a:pathLst>
                <a:path w="619125" h="1841500">
                  <a:moveTo>
                    <a:pt x="61874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618744" y="1840992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446C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3" name="object 16">
              <a:extLst>
                <a:ext uri="{FF2B5EF4-FFF2-40B4-BE49-F238E27FC236}">
                  <a16:creationId xmlns:a16="http://schemas.microsoft.com/office/drawing/2014/main" id="{3487F488-2D53-1125-ADD0-02A4B31131D6}"/>
                </a:ext>
              </a:extLst>
            </p:cNvPr>
            <p:cNvSpPr/>
            <p:nvPr/>
          </p:nvSpPr>
          <p:spPr>
            <a:xfrm>
              <a:off x="4058411" y="4966715"/>
              <a:ext cx="4371171" cy="45719"/>
            </a:xfrm>
            <a:custGeom>
              <a:avLst/>
              <a:gdLst/>
              <a:ahLst/>
              <a:cxnLst/>
              <a:rect l="l" t="t" r="r" b="b"/>
              <a:pathLst>
                <a:path w="2781300">
                  <a:moveTo>
                    <a:pt x="0" y="0"/>
                  </a:moveTo>
                  <a:lnTo>
                    <a:pt x="2781299" y="0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94" name="object 18">
            <a:extLst>
              <a:ext uri="{FF2B5EF4-FFF2-40B4-BE49-F238E27FC236}">
                <a16:creationId xmlns:a16="http://schemas.microsoft.com/office/drawing/2014/main" id="{3C81A756-9B9E-0D4E-11AC-BABB23D835C0}"/>
              </a:ext>
            </a:extLst>
          </p:cNvPr>
          <p:cNvSpPr txBox="1"/>
          <p:nvPr/>
        </p:nvSpPr>
        <p:spPr>
          <a:xfrm>
            <a:off x="3544663" y="5808193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Negative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95" name="object 19">
            <a:extLst>
              <a:ext uri="{FF2B5EF4-FFF2-40B4-BE49-F238E27FC236}">
                <a16:creationId xmlns:a16="http://schemas.microsoft.com/office/drawing/2014/main" id="{578EEC36-FCB2-F47D-F498-9D575483B9F1}"/>
              </a:ext>
            </a:extLst>
          </p:cNvPr>
          <p:cNvSpPr txBox="1"/>
          <p:nvPr/>
        </p:nvSpPr>
        <p:spPr>
          <a:xfrm>
            <a:off x="4949057" y="5808762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Neutral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96" name="object 20">
            <a:extLst>
              <a:ext uri="{FF2B5EF4-FFF2-40B4-BE49-F238E27FC236}">
                <a16:creationId xmlns:a16="http://schemas.microsoft.com/office/drawing/2014/main" id="{A9E54BEA-A430-A3C6-3C9C-BA5CABC35201}"/>
              </a:ext>
            </a:extLst>
          </p:cNvPr>
          <p:cNvSpPr txBox="1"/>
          <p:nvPr/>
        </p:nvSpPr>
        <p:spPr>
          <a:xfrm>
            <a:off x="6262626" y="5808193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Positive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EB5F0ED-EAE6-1F14-D1AB-23F9BF93766E}"/>
              </a:ext>
            </a:extLst>
          </p:cNvPr>
          <p:cNvSpPr txBox="1"/>
          <p:nvPr/>
        </p:nvSpPr>
        <p:spPr>
          <a:xfrm>
            <a:off x="3559174" y="5317358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18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B18925CC-6B9B-686C-2962-D97B52B4288E}"/>
              </a:ext>
            </a:extLst>
          </p:cNvPr>
          <p:cNvSpPr txBox="1"/>
          <p:nvPr/>
        </p:nvSpPr>
        <p:spPr>
          <a:xfrm>
            <a:off x="6251194" y="4069274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50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70D54DB4-203D-C1F4-F993-A25EB0547C0F}"/>
              </a:ext>
            </a:extLst>
          </p:cNvPr>
          <p:cNvSpPr txBox="1"/>
          <p:nvPr/>
        </p:nvSpPr>
        <p:spPr>
          <a:xfrm>
            <a:off x="4900240" y="4798853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40</a:t>
            </a:r>
          </a:p>
        </p:txBody>
      </p:sp>
      <p:sp>
        <p:nvSpPr>
          <p:cNvPr id="100" name="object 15">
            <a:extLst>
              <a:ext uri="{FF2B5EF4-FFF2-40B4-BE49-F238E27FC236}">
                <a16:creationId xmlns:a16="http://schemas.microsoft.com/office/drawing/2014/main" id="{799315C7-C49B-A4DB-5EBC-935F415387C3}"/>
              </a:ext>
            </a:extLst>
          </p:cNvPr>
          <p:cNvSpPr/>
          <p:nvPr/>
        </p:nvSpPr>
        <p:spPr>
          <a:xfrm>
            <a:off x="5959227" y="3881568"/>
            <a:ext cx="1080000" cy="1868137"/>
          </a:xfrm>
          <a:custGeom>
            <a:avLst/>
            <a:gdLst/>
            <a:ahLst/>
            <a:cxnLst/>
            <a:rect l="l" t="t" r="r" b="b"/>
            <a:pathLst>
              <a:path w="619125" h="1841500">
                <a:moveTo>
                  <a:pt x="618744" y="0"/>
                </a:moveTo>
                <a:lnTo>
                  <a:pt x="0" y="0"/>
                </a:lnTo>
                <a:lnTo>
                  <a:pt x="0" y="1840992"/>
                </a:lnTo>
                <a:lnTo>
                  <a:pt x="618744" y="1840992"/>
                </a:lnTo>
                <a:lnTo>
                  <a:pt x="618744" y="0"/>
                </a:lnTo>
                <a:close/>
              </a:path>
            </a:pathLst>
          </a:custGeom>
          <a:solidFill>
            <a:srgbClr val="446CA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C14F6535-3DB6-0A00-0BDA-63A70BC18E0D}"/>
              </a:ext>
            </a:extLst>
          </p:cNvPr>
          <p:cNvSpPr txBox="1"/>
          <p:nvPr/>
        </p:nvSpPr>
        <p:spPr>
          <a:xfrm>
            <a:off x="6283321" y="4529532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</a:rPr>
              <a:t>42</a:t>
            </a:r>
            <a:endParaRPr lang="en-SA" sz="2000">
              <a:solidFill>
                <a:schemeClr val="bg1"/>
              </a:solidFill>
              <a:latin typeface="+mn-lt"/>
            </a:endParaRPr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CCEEAE80-D888-2B52-8C69-94F41DE57661}"/>
              </a:ext>
            </a:extLst>
          </p:cNvPr>
          <p:cNvGrpSpPr/>
          <p:nvPr/>
        </p:nvGrpSpPr>
        <p:grpSpPr>
          <a:xfrm>
            <a:off x="3048044" y="2896380"/>
            <a:ext cx="4254485" cy="389250"/>
            <a:chOff x="4418509" y="2457247"/>
            <a:chExt cx="1998658" cy="389250"/>
          </a:xfrm>
        </p:grpSpPr>
        <p:sp>
          <p:nvSpPr>
            <p:cNvPr id="107" name="object 8">
              <a:extLst>
                <a:ext uri="{FF2B5EF4-FFF2-40B4-BE49-F238E27FC236}">
                  <a16:creationId xmlns:a16="http://schemas.microsoft.com/office/drawing/2014/main" id="{6859CE5F-7C67-E935-ED4C-98AE8145A07F}"/>
                </a:ext>
              </a:extLst>
            </p:cNvPr>
            <p:cNvSpPr/>
            <p:nvPr/>
          </p:nvSpPr>
          <p:spPr>
            <a:xfrm>
              <a:off x="4418509" y="2457247"/>
              <a:ext cx="1998658" cy="389250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2473452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3452" y="879348"/>
                  </a:lnTo>
                  <a:lnTo>
                    <a:pt x="2473452" y="0"/>
                  </a:lnTo>
                  <a:close/>
                </a:path>
              </a:pathLst>
            </a:custGeom>
            <a:solidFill>
              <a:srgbClr val="009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04" name="object 10">
              <a:extLst>
                <a:ext uri="{FF2B5EF4-FFF2-40B4-BE49-F238E27FC236}">
                  <a16:creationId xmlns:a16="http://schemas.microsoft.com/office/drawing/2014/main" id="{C8FB8AF9-F12E-0BF5-99A6-F3220AAA1B30}"/>
                </a:ext>
              </a:extLst>
            </p:cNvPr>
            <p:cNvSpPr txBox="1"/>
            <p:nvPr/>
          </p:nvSpPr>
          <p:spPr>
            <a:xfrm>
              <a:off x="4422594" y="2484649"/>
              <a:ext cx="1967876" cy="28982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dirty="0">
                  <a:solidFill>
                    <a:srgbClr val="FFFFFF"/>
                  </a:solidFill>
                  <a:latin typeface="Calibri"/>
                  <a:cs typeface="Calibri"/>
                </a:rPr>
                <a:t>r/WallStreetBets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sp>
        <p:nvSpPr>
          <p:cNvPr id="109" name="object 20">
            <a:extLst>
              <a:ext uri="{FF2B5EF4-FFF2-40B4-BE49-F238E27FC236}">
                <a16:creationId xmlns:a16="http://schemas.microsoft.com/office/drawing/2014/main" id="{084EF95B-FF00-4951-8C2B-B4318ED8CF05}"/>
              </a:ext>
            </a:extLst>
          </p:cNvPr>
          <p:cNvSpPr/>
          <p:nvPr/>
        </p:nvSpPr>
        <p:spPr>
          <a:xfrm>
            <a:off x="7697269" y="2903568"/>
            <a:ext cx="4254479" cy="384698"/>
          </a:xfrm>
          <a:custGeom>
            <a:avLst/>
            <a:gdLst/>
            <a:ahLst/>
            <a:cxnLst/>
            <a:rect l="l" t="t" r="r" b="b"/>
            <a:pathLst>
              <a:path w="2473960" h="879475">
                <a:moveTo>
                  <a:pt x="2473452" y="0"/>
                </a:moveTo>
                <a:lnTo>
                  <a:pt x="0" y="0"/>
                </a:lnTo>
                <a:lnTo>
                  <a:pt x="0" y="879348"/>
                </a:lnTo>
                <a:lnTo>
                  <a:pt x="2473452" y="879348"/>
                </a:lnTo>
                <a:lnTo>
                  <a:pt x="2473452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0" name="object 22">
            <a:extLst>
              <a:ext uri="{FF2B5EF4-FFF2-40B4-BE49-F238E27FC236}">
                <a16:creationId xmlns:a16="http://schemas.microsoft.com/office/drawing/2014/main" id="{474D0784-1A8C-DAA0-86E2-2363A2C49739}"/>
              </a:ext>
            </a:extLst>
          </p:cNvPr>
          <p:cNvSpPr txBox="1"/>
          <p:nvPr/>
        </p:nvSpPr>
        <p:spPr>
          <a:xfrm>
            <a:off x="7693730" y="2923482"/>
            <a:ext cx="4188957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pc="45" dirty="0">
                <a:solidFill>
                  <a:srgbClr val="FFFFFF"/>
                </a:solidFill>
                <a:latin typeface="Calibri"/>
                <a:cs typeface="Calibri"/>
              </a:rPr>
              <a:t>r/Investing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D4B9311F-BA73-1020-2527-35D9FF3C372D}"/>
              </a:ext>
            </a:extLst>
          </p:cNvPr>
          <p:cNvGrpSpPr/>
          <p:nvPr/>
        </p:nvGrpSpPr>
        <p:grpSpPr>
          <a:xfrm>
            <a:off x="3103574" y="6029636"/>
            <a:ext cx="4254485" cy="389250"/>
            <a:chOff x="4418509" y="2457247"/>
            <a:chExt cx="1998658" cy="389250"/>
          </a:xfrm>
          <a:solidFill>
            <a:schemeClr val="accent3"/>
          </a:solidFill>
        </p:grpSpPr>
        <p:sp>
          <p:nvSpPr>
            <p:cNvPr id="112" name="object 8">
              <a:extLst>
                <a:ext uri="{FF2B5EF4-FFF2-40B4-BE49-F238E27FC236}">
                  <a16:creationId xmlns:a16="http://schemas.microsoft.com/office/drawing/2014/main" id="{1217B1B5-8DAF-ECBA-C2AC-3785A963DF8D}"/>
                </a:ext>
              </a:extLst>
            </p:cNvPr>
            <p:cNvSpPr/>
            <p:nvPr/>
          </p:nvSpPr>
          <p:spPr>
            <a:xfrm>
              <a:off x="4418509" y="2457247"/>
              <a:ext cx="1998658" cy="389250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2473452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3452" y="879348"/>
                  </a:lnTo>
                  <a:lnTo>
                    <a:pt x="2473452" y="0"/>
                  </a:lnTo>
                  <a:close/>
                </a:path>
              </a:pathLst>
            </a:custGeom>
            <a:grpFill/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10">
              <a:extLst>
                <a:ext uri="{FF2B5EF4-FFF2-40B4-BE49-F238E27FC236}">
                  <a16:creationId xmlns:a16="http://schemas.microsoft.com/office/drawing/2014/main" id="{5DC269F5-E93B-54BD-8830-A48DA3601666}"/>
                </a:ext>
              </a:extLst>
            </p:cNvPr>
            <p:cNvSpPr txBox="1"/>
            <p:nvPr/>
          </p:nvSpPr>
          <p:spPr>
            <a:xfrm>
              <a:off x="4422594" y="2484649"/>
              <a:ext cx="1967876" cy="289823"/>
            </a:xfrm>
            <a:prstGeom prst="rect">
              <a:avLst/>
            </a:prstGeom>
            <a:grpFill/>
          </p:spPr>
          <p:txBody>
            <a:bodyPr vert="horz" wrap="square" lIns="0" tIns="12700" rIns="0" bIns="0" rtlCol="0">
              <a:spAutoFit/>
            </a:bodyPr>
            <a:lstStyle/>
            <a:p>
              <a:pPr marL="635" algn="ctr">
                <a:lnSpc>
                  <a:spcPct val="100000"/>
                </a:lnSpc>
                <a:spcBef>
                  <a:spcPts val="100"/>
                </a:spcBef>
              </a:pPr>
              <a:r>
                <a:rPr lang="en-US" sz="1800" spc="80" dirty="0">
                  <a:solidFill>
                    <a:srgbClr val="FFFFFF"/>
                  </a:solidFill>
                  <a:latin typeface="Calibri"/>
                  <a:cs typeface="Calibri"/>
                </a:rPr>
                <a:t>r/Robinhood</a:t>
              </a:r>
              <a:endParaRPr lang="en-US" sz="1800" dirty="0">
                <a:latin typeface="Calibri"/>
                <a:cs typeface="Calibri"/>
              </a:endParaRPr>
            </a:p>
          </p:txBody>
        </p:sp>
      </p:grpSp>
      <p:sp>
        <p:nvSpPr>
          <p:cNvPr id="114" name="object 20">
            <a:extLst>
              <a:ext uri="{FF2B5EF4-FFF2-40B4-BE49-F238E27FC236}">
                <a16:creationId xmlns:a16="http://schemas.microsoft.com/office/drawing/2014/main" id="{09DBD6F4-8E15-4871-124B-70D43F245A07}"/>
              </a:ext>
            </a:extLst>
          </p:cNvPr>
          <p:cNvSpPr/>
          <p:nvPr/>
        </p:nvSpPr>
        <p:spPr>
          <a:xfrm>
            <a:off x="7752799" y="6036824"/>
            <a:ext cx="4254479" cy="384698"/>
          </a:xfrm>
          <a:custGeom>
            <a:avLst/>
            <a:gdLst/>
            <a:ahLst/>
            <a:cxnLst/>
            <a:rect l="l" t="t" r="r" b="b"/>
            <a:pathLst>
              <a:path w="2473960" h="879475">
                <a:moveTo>
                  <a:pt x="2473452" y="0"/>
                </a:moveTo>
                <a:lnTo>
                  <a:pt x="0" y="0"/>
                </a:lnTo>
                <a:lnTo>
                  <a:pt x="0" y="879348"/>
                </a:lnTo>
                <a:lnTo>
                  <a:pt x="2473452" y="879348"/>
                </a:lnTo>
                <a:lnTo>
                  <a:pt x="2473452" y="0"/>
                </a:lnTo>
                <a:close/>
              </a:path>
            </a:pathLst>
          </a:custGeom>
          <a:solidFill>
            <a:schemeClr val="accent6"/>
          </a:solidFill>
        </p:spPr>
        <p:txBody>
          <a:bodyPr wrap="square" lIns="0" tIns="0" rIns="0" bIns="0" rtlCol="0"/>
          <a:lstStyle/>
          <a:p>
            <a:pPr marL="3175" algn="ctr">
              <a:lnSpc>
                <a:spcPct val="100000"/>
              </a:lnSpc>
            </a:pP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6" name="object 40">
            <a:extLst>
              <a:ext uri="{FF2B5EF4-FFF2-40B4-BE49-F238E27FC236}">
                <a16:creationId xmlns:a16="http://schemas.microsoft.com/office/drawing/2014/main" id="{A9680F69-0755-51AD-77F2-1CE9DB5C9145}"/>
              </a:ext>
            </a:extLst>
          </p:cNvPr>
          <p:cNvSpPr txBox="1"/>
          <p:nvPr/>
        </p:nvSpPr>
        <p:spPr>
          <a:xfrm>
            <a:off x="7837978" y="6075402"/>
            <a:ext cx="4189023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lang="en-US" sz="1800" spc="140" dirty="0">
                <a:solidFill>
                  <a:srgbClr val="FFFFFF"/>
                </a:solidFill>
                <a:latin typeface="Calibri"/>
                <a:cs typeface="Calibri"/>
              </a:rPr>
              <a:t>r/Schwab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23" name="object 8">
            <a:extLst>
              <a:ext uri="{FF2B5EF4-FFF2-40B4-BE49-F238E27FC236}">
                <a16:creationId xmlns:a16="http://schemas.microsoft.com/office/drawing/2014/main" id="{1EB6A0AD-0298-A229-EE48-C370737FA1A9}"/>
              </a:ext>
            </a:extLst>
          </p:cNvPr>
          <p:cNvSpPr/>
          <p:nvPr/>
        </p:nvSpPr>
        <p:spPr>
          <a:xfrm>
            <a:off x="398925" y="490982"/>
            <a:ext cx="2380773" cy="5927904"/>
          </a:xfrm>
          <a:custGeom>
            <a:avLst/>
            <a:gdLst/>
            <a:ahLst/>
            <a:cxnLst/>
            <a:rect l="l" t="t" r="r" b="b"/>
            <a:pathLst>
              <a:path w="2473960" h="879475">
                <a:moveTo>
                  <a:pt x="2473452" y="0"/>
                </a:moveTo>
                <a:lnTo>
                  <a:pt x="0" y="0"/>
                </a:lnTo>
                <a:lnTo>
                  <a:pt x="0" y="879348"/>
                </a:lnTo>
                <a:lnTo>
                  <a:pt x="2473452" y="879348"/>
                </a:lnTo>
                <a:lnTo>
                  <a:pt x="2473452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b="1" dirty="0">
              <a:solidFill>
                <a:schemeClr val="bg1"/>
              </a:solidFill>
            </a:endParaRPr>
          </a:p>
          <a:p>
            <a:pPr lvl="1"/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Subreddit Comment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Sentiment Results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92FD46B9-626E-DF4D-E54F-B23A62958104}"/>
              </a:ext>
            </a:extLst>
          </p:cNvPr>
          <p:cNvSpPr/>
          <p:nvPr/>
        </p:nvSpPr>
        <p:spPr>
          <a:xfrm>
            <a:off x="11811482" y="6508629"/>
            <a:ext cx="391795" cy="289823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4">
            <a:extLst>
              <a:ext uri="{FF2B5EF4-FFF2-40B4-BE49-F238E27FC236}">
                <a16:creationId xmlns:a16="http://schemas.microsoft.com/office/drawing/2014/main" id="{A33CD03D-A1EA-C033-3CFF-1DDA98090F29}"/>
              </a:ext>
            </a:extLst>
          </p:cNvPr>
          <p:cNvSpPr txBox="1"/>
          <p:nvPr/>
        </p:nvSpPr>
        <p:spPr>
          <a:xfrm>
            <a:off x="11915013" y="6564405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11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8950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EAE013-BBFD-3890-5820-3BBAFC8CE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1C48D-B2B9-4C1E-B884-6E984661A971}" type="slidenum">
              <a:rPr lang="en-US" smtClean="0"/>
              <a:pPr>
                <a:defRPr/>
              </a:pPr>
              <a:t>12</a:t>
            </a:fld>
            <a:r>
              <a:rPr lang="en-US" dirty="0"/>
              <a:t> </a:t>
            </a:r>
          </a:p>
        </p:txBody>
      </p:sp>
      <p:sp>
        <p:nvSpPr>
          <p:cNvPr id="3" name="object 15">
            <a:extLst>
              <a:ext uri="{FF2B5EF4-FFF2-40B4-BE49-F238E27FC236}">
                <a16:creationId xmlns:a16="http://schemas.microsoft.com/office/drawing/2014/main" id="{32CBCB02-4D1B-C31A-5C68-D609161F692E}"/>
              </a:ext>
            </a:extLst>
          </p:cNvPr>
          <p:cNvSpPr/>
          <p:nvPr/>
        </p:nvSpPr>
        <p:spPr>
          <a:xfrm>
            <a:off x="4845444" y="905277"/>
            <a:ext cx="43343" cy="5184000"/>
          </a:xfrm>
          <a:custGeom>
            <a:avLst/>
            <a:gdLst/>
            <a:ahLst/>
            <a:cxnLst/>
            <a:rect l="l" t="t" r="r" b="b"/>
            <a:pathLst>
              <a:path w="82550" h="3919854">
                <a:moveTo>
                  <a:pt x="0" y="3919728"/>
                </a:moveTo>
                <a:lnTo>
                  <a:pt x="82296" y="3919728"/>
                </a:lnTo>
                <a:lnTo>
                  <a:pt x="82296" y="0"/>
                </a:lnTo>
                <a:lnTo>
                  <a:pt x="0" y="0"/>
                </a:lnTo>
                <a:lnTo>
                  <a:pt x="0" y="3919728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8">
            <a:extLst>
              <a:ext uri="{FF2B5EF4-FFF2-40B4-BE49-F238E27FC236}">
                <a16:creationId xmlns:a16="http://schemas.microsoft.com/office/drawing/2014/main" id="{3A0B791A-94A0-15DC-A302-FAF82A6E2185}"/>
              </a:ext>
            </a:extLst>
          </p:cNvPr>
          <p:cNvSpPr/>
          <p:nvPr/>
        </p:nvSpPr>
        <p:spPr>
          <a:xfrm>
            <a:off x="398924" y="905276"/>
            <a:ext cx="3995621" cy="5193749"/>
          </a:xfrm>
          <a:custGeom>
            <a:avLst/>
            <a:gdLst/>
            <a:ahLst/>
            <a:cxnLst/>
            <a:rect l="l" t="t" r="r" b="b"/>
            <a:pathLst>
              <a:path w="2473960" h="879475">
                <a:moveTo>
                  <a:pt x="2473452" y="0"/>
                </a:moveTo>
                <a:lnTo>
                  <a:pt x="0" y="0"/>
                </a:lnTo>
                <a:lnTo>
                  <a:pt x="0" y="879348"/>
                </a:lnTo>
                <a:lnTo>
                  <a:pt x="2473452" y="879348"/>
                </a:lnTo>
                <a:lnTo>
                  <a:pt x="2473452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dirty="0">
              <a:solidFill>
                <a:schemeClr val="bg1"/>
              </a:solidFill>
            </a:endParaRPr>
          </a:p>
          <a:p>
            <a:pPr lvl="1"/>
            <a:endParaRPr lang="en-US" sz="3200" b="1" dirty="0">
              <a:solidFill>
                <a:schemeClr val="bg1"/>
              </a:solidFill>
            </a:endParaRPr>
          </a:p>
          <a:p>
            <a:pPr lvl="1"/>
            <a:endParaRPr lang="en-US" sz="3200" b="1" dirty="0">
              <a:solidFill>
                <a:schemeClr val="bg1"/>
              </a:solidFill>
            </a:endParaRP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How do people </a:t>
            </a:r>
          </a:p>
          <a:p>
            <a:pPr lvl="1"/>
            <a:r>
              <a:rPr lang="en-US" sz="3200" b="1" dirty="0">
                <a:solidFill>
                  <a:schemeClr val="bg1"/>
                </a:solidFill>
              </a:rPr>
              <a:t>feel about Charles Schwab’s products?</a:t>
            </a:r>
            <a:endParaRPr sz="32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02A00EA-130C-FE5B-909E-51D8416BE93D}"/>
              </a:ext>
            </a:extLst>
          </p:cNvPr>
          <p:cNvSpPr txBox="1"/>
          <p:nvPr/>
        </p:nvSpPr>
        <p:spPr>
          <a:xfrm>
            <a:off x="12374880" y="632764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SA" sz="2400">
              <a:latin typeface="+mn-lt"/>
            </a:endParaRPr>
          </a:p>
        </p:txBody>
      </p:sp>
      <p:sp>
        <p:nvSpPr>
          <p:cNvPr id="2" name="object 3">
            <a:extLst>
              <a:ext uri="{FF2B5EF4-FFF2-40B4-BE49-F238E27FC236}">
                <a16:creationId xmlns:a16="http://schemas.microsoft.com/office/drawing/2014/main" id="{18B565C5-0CDD-4659-9BE4-A6CA8648D510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D7D1490A-871D-0FCF-29E8-AFE77F940A79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12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B511001-D84A-C97D-CF16-A126A4523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787" y="905803"/>
            <a:ext cx="6613898" cy="5184000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29360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133281"/>
            <a:ext cx="6010023" cy="2777683"/>
          </a:xfrm>
          <a:prstGeom prst="rect">
            <a:avLst/>
          </a:prstGeom>
        </p:spPr>
        <p:txBody>
          <a:bodyPr vert="horz" wrap="square" lIns="0" tIns="73660" rIns="0" bIns="0" rtlCol="0" anchor="t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What’s new?</a:t>
            </a:r>
          </a:p>
          <a:p>
            <a:pPr marL="12700"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Network Analysis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endParaRPr lang="en-US" sz="6000" spc="18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  <p:pic>
        <p:nvPicPr>
          <p:cNvPr id="2" name="Picture 1" descr="A black and white image of a sphere with many dots&#10;&#10;Description automatically generated">
            <a:extLst>
              <a:ext uri="{FF2B5EF4-FFF2-40B4-BE49-F238E27FC236}">
                <a16:creationId xmlns:a16="http://schemas.microsoft.com/office/drawing/2014/main" id="{B994F3B6-AC39-E10D-32B9-6D274F71F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5557" y="2815468"/>
            <a:ext cx="4519730" cy="3191109"/>
          </a:xfrm>
          <a:prstGeom prst="rect">
            <a:avLst/>
          </a:prstGeom>
          <a:ln w="28575">
            <a:solidFill>
              <a:schemeClr val="tx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8739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Network Analysis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02D55B0-D01A-2DCD-A8D7-34B58482BC07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4D2189-1A28-5912-7506-58CFCDED1A7B}"/>
              </a:ext>
            </a:extLst>
          </p:cNvPr>
          <p:cNvSpPr txBox="1"/>
          <p:nvPr/>
        </p:nvSpPr>
        <p:spPr>
          <a:xfrm>
            <a:off x="617517" y="1540668"/>
            <a:ext cx="10367158" cy="196977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    Why?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To find out the most active and influential contributors.</a:t>
            </a:r>
          </a:p>
          <a:p>
            <a:endParaRPr lang="en-US" sz="24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To plan a marketing strategy for any type of promotion.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F55BA3-23BE-45EB-BA7C-70907314036E}"/>
              </a:ext>
            </a:extLst>
          </p:cNvPr>
          <p:cNvSpPr txBox="1"/>
          <p:nvPr/>
        </p:nvSpPr>
        <p:spPr>
          <a:xfrm>
            <a:off x="617517" y="3656047"/>
            <a:ext cx="10842171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    How?</a:t>
            </a:r>
          </a:p>
          <a:p>
            <a:endParaRPr lang="en-US" sz="2400" dirty="0">
              <a:solidFill>
                <a:srgbClr val="00B0F0"/>
              </a:solidFill>
            </a:endParaRPr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Gathering information on the number of interactions and UID's using Python.</a:t>
            </a:r>
          </a:p>
          <a:p>
            <a:endParaRPr lang="en-US" sz="2400" dirty="0"/>
          </a:p>
          <a:p>
            <a:pPr marL="800100" lvl="1" indent="-342900">
              <a:buFont typeface="Wingdings" pitchFamily="2" charset="2"/>
              <a:buChar char="§"/>
            </a:pPr>
            <a:r>
              <a:rPr lang="en-US" sz="2400" dirty="0"/>
              <a:t>Running Betweenness and Eigenvector centrality tests to analyze the data.</a:t>
            </a:r>
          </a:p>
          <a:p>
            <a:endParaRPr lang="en-US" sz="2400" dirty="0"/>
          </a:p>
        </p:txBody>
      </p:sp>
      <p:sp>
        <p:nvSpPr>
          <p:cNvPr id="10" name="object 4">
            <a:extLst>
              <a:ext uri="{FF2B5EF4-FFF2-40B4-BE49-F238E27FC236}">
                <a16:creationId xmlns:a16="http://schemas.microsoft.com/office/drawing/2014/main" id="{E7FCDC67-184C-7F20-6B18-4F3E79114E89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4">
            <a:extLst>
              <a:ext uri="{FF2B5EF4-FFF2-40B4-BE49-F238E27FC236}">
                <a16:creationId xmlns:a16="http://schemas.microsoft.com/office/drawing/2014/main" id="{D0DE7DF9-066D-0F5F-5091-83CAC6DC1CAB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14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0370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291042" y="403183"/>
            <a:ext cx="5549733" cy="934044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Network Analysis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DC2C421-7524-E3D2-3FC2-5E73537FFA32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E95E746A-5654-FDA9-81B4-85AF856390D1}"/>
              </a:ext>
            </a:extLst>
          </p:cNvPr>
          <p:cNvSpPr txBox="1"/>
          <p:nvPr/>
        </p:nvSpPr>
        <p:spPr>
          <a:xfrm>
            <a:off x="590381" y="3618026"/>
            <a:ext cx="2914556" cy="29046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38100">
              <a:spcBef>
                <a:spcPts val="105"/>
              </a:spcBef>
            </a:pPr>
            <a:r>
              <a:rPr lang="en-US" b="1" spc="100" dirty="0">
                <a:solidFill>
                  <a:srgbClr val="425462"/>
                </a:solidFill>
                <a:latin typeface="Calibri"/>
                <a:cs typeface="Calibri"/>
              </a:rPr>
              <a:t>Schwab</a:t>
            </a:r>
            <a:r>
              <a:rPr lang="en-US" b="1" spc="65" dirty="0">
                <a:solidFill>
                  <a:srgbClr val="425462"/>
                </a:solidFill>
                <a:latin typeface="Calibri"/>
                <a:cs typeface="Calibri"/>
              </a:rPr>
              <a:t>'s Top Contributor</a:t>
            </a:r>
            <a:endParaRPr lang="en-US" b="1" spc="55" dirty="0">
              <a:solidFill>
                <a:srgbClr val="425462"/>
              </a:solidFill>
              <a:latin typeface="Calibri"/>
              <a:ea typeface="Calibri"/>
              <a:cs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BE417B4-DD19-0D6B-4FA0-5B3DA815278B}"/>
              </a:ext>
            </a:extLst>
          </p:cNvPr>
          <p:cNvGrpSpPr/>
          <p:nvPr/>
        </p:nvGrpSpPr>
        <p:grpSpPr>
          <a:xfrm>
            <a:off x="313775" y="3565321"/>
            <a:ext cx="182880" cy="386080"/>
            <a:chOff x="313775" y="3565321"/>
            <a:chExt cx="182880" cy="386080"/>
          </a:xfrm>
        </p:grpSpPr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D23805A8-1F23-407E-D904-6BEEDEFBFAB4}"/>
                </a:ext>
              </a:extLst>
            </p:cNvPr>
            <p:cNvSpPr/>
            <p:nvPr/>
          </p:nvSpPr>
          <p:spPr>
            <a:xfrm>
              <a:off x="313775" y="356532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8" name="object 25">
              <a:extLst>
                <a:ext uri="{FF2B5EF4-FFF2-40B4-BE49-F238E27FC236}">
                  <a16:creationId xmlns:a16="http://schemas.microsoft.com/office/drawing/2014/main" id="{F9F7DB82-52F7-F7F7-00D6-70812FEC9308}"/>
                </a:ext>
              </a:extLst>
            </p:cNvPr>
            <p:cNvSpPr/>
            <p:nvPr/>
          </p:nvSpPr>
          <p:spPr>
            <a:xfrm>
              <a:off x="496655" y="356532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9" name="object 26">
              <a:extLst>
                <a:ext uri="{FF2B5EF4-FFF2-40B4-BE49-F238E27FC236}">
                  <a16:creationId xmlns:a16="http://schemas.microsoft.com/office/drawing/2014/main" id="{14BC58CF-4143-2070-DFD8-FDEBD4242456}"/>
                </a:ext>
              </a:extLst>
            </p:cNvPr>
            <p:cNvSpPr/>
            <p:nvPr/>
          </p:nvSpPr>
          <p:spPr>
            <a:xfrm>
              <a:off x="405216" y="356532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" name="object 4">
            <a:extLst>
              <a:ext uri="{FF2B5EF4-FFF2-40B4-BE49-F238E27FC236}">
                <a16:creationId xmlns:a16="http://schemas.microsoft.com/office/drawing/2014/main" id="{7AF3E75C-C6BB-574B-273E-B7588A4E6717}"/>
              </a:ext>
            </a:extLst>
          </p:cNvPr>
          <p:cNvSpPr txBox="1"/>
          <p:nvPr/>
        </p:nvSpPr>
        <p:spPr>
          <a:xfrm>
            <a:off x="11926164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15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9" name="Picture 8" descr="A network of lines and dots&#10;&#10;Description automatically generated">
            <a:extLst>
              <a:ext uri="{FF2B5EF4-FFF2-40B4-BE49-F238E27FC236}">
                <a16:creationId xmlns:a16="http://schemas.microsoft.com/office/drawing/2014/main" id="{7A1D421A-3930-4BA0-B5C8-5FEA4B2ED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217" y="1008528"/>
            <a:ext cx="7010621" cy="5006187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pic>
        <p:nvPicPr>
          <p:cNvPr id="14" name="Picture 13" descr="A blue rectangular table with numbers and text&#10;&#10;Description automatically generated">
            <a:extLst>
              <a:ext uri="{FF2B5EF4-FFF2-40B4-BE49-F238E27FC236}">
                <a16:creationId xmlns:a16="http://schemas.microsoft.com/office/drawing/2014/main" id="{F82C7676-AA2C-0563-FAFD-8528AE8133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042" y="4231286"/>
            <a:ext cx="4486275" cy="1714500"/>
          </a:xfrm>
          <a:prstGeom prst="rect">
            <a:avLst/>
          </a:prstGeom>
        </p:spPr>
      </p:pic>
      <p:sp>
        <p:nvSpPr>
          <p:cNvPr id="6" name="object 15">
            <a:extLst>
              <a:ext uri="{FF2B5EF4-FFF2-40B4-BE49-F238E27FC236}">
                <a16:creationId xmlns:a16="http://schemas.microsoft.com/office/drawing/2014/main" id="{8F182F49-E0D1-166F-F410-454B9EF736F4}"/>
              </a:ext>
            </a:extLst>
          </p:cNvPr>
          <p:cNvSpPr/>
          <p:nvPr/>
        </p:nvSpPr>
        <p:spPr>
          <a:xfrm>
            <a:off x="5003323" y="1008528"/>
            <a:ext cx="43343" cy="5004000"/>
          </a:xfrm>
          <a:custGeom>
            <a:avLst/>
            <a:gdLst/>
            <a:ahLst/>
            <a:cxnLst/>
            <a:rect l="l" t="t" r="r" b="b"/>
            <a:pathLst>
              <a:path w="82550" h="3919854">
                <a:moveTo>
                  <a:pt x="0" y="3919728"/>
                </a:moveTo>
                <a:lnTo>
                  <a:pt x="82296" y="3919728"/>
                </a:lnTo>
                <a:lnTo>
                  <a:pt x="82296" y="0"/>
                </a:lnTo>
                <a:lnTo>
                  <a:pt x="0" y="0"/>
                </a:lnTo>
                <a:lnTo>
                  <a:pt x="0" y="3919728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9C64702-3F3A-EC04-0B49-6C1CDF3E4CE2}"/>
              </a:ext>
            </a:extLst>
          </p:cNvPr>
          <p:cNvSpPr txBox="1"/>
          <p:nvPr/>
        </p:nvSpPr>
        <p:spPr>
          <a:xfrm>
            <a:off x="4506686" y="2220686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SA" sz="2400">
              <a:latin typeface="+mn-lt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8D2EE40-9AFF-2324-AFA6-9E679EC9398C}"/>
              </a:ext>
            </a:extLst>
          </p:cNvPr>
          <p:cNvGrpSpPr/>
          <p:nvPr/>
        </p:nvGrpSpPr>
        <p:grpSpPr>
          <a:xfrm>
            <a:off x="332063" y="1632889"/>
            <a:ext cx="182880" cy="386080"/>
            <a:chOff x="332063" y="1827961"/>
            <a:chExt cx="182880" cy="386080"/>
          </a:xfrm>
        </p:grpSpPr>
        <p:sp>
          <p:nvSpPr>
            <p:cNvPr id="10" name="object 24">
              <a:extLst>
                <a:ext uri="{FF2B5EF4-FFF2-40B4-BE49-F238E27FC236}">
                  <a16:creationId xmlns:a16="http://schemas.microsoft.com/office/drawing/2014/main" id="{707788DC-00A8-597F-F4E6-4E309402B13F}"/>
                </a:ext>
              </a:extLst>
            </p:cNvPr>
            <p:cNvSpPr/>
            <p:nvPr/>
          </p:nvSpPr>
          <p:spPr>
            <a:xfrm>
              <a:off x="332063" y="182796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25">
              <a:extLst>
                <a:ext uri="{FF2B5EF4-FFF2-40B4-BE49-F238E27FC236}">
                  <a16:creationId xmlns:a16="http://schemas.microsoft.com/office/drawing/2014/main" id="{E1DF94A4-450E-E842-72E7-6CAFBF0E36FE}"/>
                </a:ext>
              </a:extLst>
            </p:cNvPr>
            <p:cNvSpPr/>
            <p:nvPr/>
          </p:nvSpPr>
          <p:spPr>
            <a:xfrm>
              <a:off x="514943" y="182796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" name="object 26">
              <a:extLst>
                <a:ext uri="{FF2B5EF4-FFF2-40B4-BE49-F238E27FC236}">
                  <a16:creationId xmlns:a16="http://schemas.microsoft.com/office/drawing/2014/main" id="{99F03C69-C9A9-75A7-08B5-4BD328071758}"/>
                </a:ext>
              </a:extLst>
            </p:cNvPr>
            <p:cNvSpPr/>
            <p:nvPr/>
          </p:nvSpPr>
          <p:spPr>
            <a:xfrm>
              <a:off x="423504" y="1827961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22">
            <a:extLst>
              <a:ext uri="{FF2B5EF4-FFF2-40B4-BE49-F238E27FC236}">
                <a16:creationId xmlns:a16="http://schemas.microsoft.com/office/drawing/2014/main" id="{BB123164-A875-7196-4BC1-8420BFA5151D}"/>
              </a:ext>
            </a:extLst>
          </p:cNvPr>
          <p:cNvSpPr txBox="1"/>
          <p:nvPr/>
        </p:nvSpPr>
        <p:spPr>
          <a:xfrm>
            <a:off x="652344" y="1674898"/>
            <a:ext cx="2914556" cy="290464"/>
          </a:xfrm>
          <a:prstGeom prst="rect">
            <a:avLst/>
          </a:prstGeom>
        </p:spPr>
        <p:txBody>
          <a:bodyPr vert="horz" wrap="square" lIns="0" tIns="13335" rIns="0" bIns="0" rtlCol="0" anchor="t">
            <a:spAutoFit/>
          </a:bodyPr>
          <a:lstStyle/>
          <a:p>
            <a:pPr marL="38100">
              <a:spcBef>
                <a:spcPts val="105"/>
              </a:spcBef>
            </a:pPr>
            <a:r>
              <a:rPr lang="en-US" b="1" spc="100" dirty="0">
                <a:solidFill>
                  <a:srgbClr val="425462"/>
                </a:solidFill>
                <a:latin typeface="Calibri"/>
                <a:ea typeface="Calibri"/>
                <a:cs typeface="Calibri"/>
              </a:rPr>
              <a:t>Methodology</a:t>
            </a:r>
            <a:endParaRPr lang="en-US" b="1" spc="55" dirty="0">
              <a:solidFill>
                <a:srgbClr val="425462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201C9B-528B-895B-4152-74B697ABAEDA}"/>
              </a:ext>
            </a:extLst>
          </p:cNvPr>
          <p:cNvSpPr txBox="1"/>
          <p:nvPr/>
        </p:nvSpPr>
        <p:spPr>
          <a:xfrm>
            <a:off x="568714" y="2328394"/>
            <a:ext cx="6629895" cy="17389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Undirect Helen-Koren Fast Multi Scale</a:t>
            </a:r>
          </a:p>
          <a:p>
            <a:pPr marL="457200" indent="-457200">
              <a:lnSpc>
                <a:spcPct val="150000"/>
              </a:lnSpc>
              <a:buFont typeface="Wingdings" pitchFamily="2" charset="2"/>
              <a:buChar char="§"/>
            </a:pP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Clauset-Newman-Moore</a:t>
            </a:r>
          </a:p>
          <a:p>
            <a:pPr marL="457200" indent="-457200">
              <a:buFont typeface="Wingdings" pitchFamily="2" charset="2"/>
              <a:buChar char="§"/>
            </a:pPr>
            <a:endParaRPr lang="en-US" sz="3500" dirty="0">
              <a:latin typeface="Arial"/>
              <a:cs typeface="Arial"/>
            </a:endParaRPr>
          </a:p>
          <a:p>
            <a:pPr algn="l"/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991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176458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What’s new?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Developed Software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27751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989920B-7944-F7AC-34F3-F733DC7BE23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744E84A-95A6-D79E-AAF5-C4B7BEBBE80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/>
              <a:pPr>
                <a:defRPr/>
              </a:pPr>
              <a:t>17</a:t>
            </a:fld>
            <a:endParaRPr lang="en-US"/>
          </a:p>
        </p:txBody>
      </p:sp>
      <p:pic>
        <p:nvPicPr>
          <p:cNvPr id="4" name="Picture 3" descr="A screenshot of a website&#10;&#10;Description automatically generated">
            <a:extLst>
              <a:ext uri="{FF2B5EF4-FFF2-40B4-BE49-F238E27FC236}">
                <a16:creationId xmlns:a16="http://schemas.microsoft.com/office/drawing/2014/main" id="{FADFBD5D-C429-BABB-45E1-67DAEB76DF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358"/>
            <a:ext cx="12192000" cy="5837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7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51A7D51-70FC-63D9-6776-2426C102C0D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DF9FC55-E743-49AB-B168-DC66453C2B8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/>
              <a:pPr>
                <a:defRPr/>
              </a:pPr>
              <a:t>18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C9E941E9-FFDF-AF5C-590F-AE990AC160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823" y="476149"/>
            <a:ext cx="11516033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57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59A8E55-0E2B-AA82-30BD-89F5028B480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688CDAF-AC6C-CFC5-08F3-002F3203366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/>
              <a:pPr>
                <a:defRPr/>
              </a:pPr>
              <a:t>19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125031-7A4A-FFEC-63EA-DD7506CE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4314"/>
            <a:ext cx="12192000" cy="5789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757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26879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Objective Question</a:t>
            </a:r>
            <a:endParaRPr lang="en-US" sz="4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Should financial firms track their reputation on Reddit?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2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94841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9DB748B-6932-8BA5-FC53-F2A96B04A5F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716DBC-EBB8-9D0E-293C-603B6E10BF5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/>
              <a:pPr>
                <a:defRPr/>
              </a:pPr>
              <a:t>20</a:t>
            </a:fld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2D2D9721-A41F-CBD9-E163-F82E067C93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627" y="344129"/>
            <a:ext cx="8378973" cy="6112174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317665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D2DEA7-4E78-6FBD-0B6B-01EB6459842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S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A889-00B2-1448-1210-B89446A6E61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B6F15528-21DE-4FAA-801E-634DDDAF4B2B}" type="slidenum">
              <a:rPr lang="en-SA" smtClean="0"/>
              <a:t>21</a:t>
            </a:fld>
            <a:endParaRPr lang="en-SA"/>
          </a:p>
        </p:txBody>
      </p:sp>
      <p:sp>
        <p:nvSpPr>
          <p:cNvPr id="2" name="object 4">
            <a:extLst>
              <a:ext uri="{FF2B5EF4-FFF2-40B4-BE49-F238E27FC236}">
                <a16:creationId xmlns:a16="http://schemas.microsoft.com/office/drawing/2014/main" id="{7EC219AF-C638-011A-8833-CC81F9DFFF22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5">
            <a:extLst>
              <a:ext uri="{FF2B5EF4-FFF2-40B4-BE49-F238E27FC236}">
                <a16:creationId xmlns:a16="http://schemas.microsoft.com/office/drawing/2014/main" id="{81AFED9A-3B40-F2FD-3FA4-4F8C646BE637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17</a:t>
            </a:r>
            <a:endParaRPr sz="1000" dirty="0">
              <a:latin typeface="Calibri"/>
              <a:cs typeface="Calibri"/>
            </a:endParaRPr>
          </a:p>
        </p:txBody>
      </p:sp>
      <p:pic>
        <p:nvPicPr>
          <p:cNvPr id="6" name="Picture 5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29BDB275-9929-1C4F-08F5-8702CB025D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0671" y="476250"/>
            <a:ext cx="7924800" cy="590550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7" name="object 15">
            <a:extLst>
              <a:ext uri="{FF2B5EF4-FFF2-40B4-BE49-F238E27FC236}">
                <a16:creationId xmlns:a16="http://schemas.microsoft.com/office/drawing/2014/main" id="{706C9F4B-9B2D-FAA3-1DC3-3351DBFE1F39}"/>
              </a:ext>
            </a:extLst>
          </p:cNvPr>
          <p:cNvSpPr/>
          <p:nvPr/>
        </p:nvSpPr>
        <p:spPr>
          <a:xfrm>
            <a:off x="2096529" y="476250"/>
            <a:ext cx="43343" cy="5904000"/>
          </a:xfrm>
          <a:custGeom>
            <a:avLst/>
            <a:gdLst/>
            <a:ahLst/>
            <a:cxnLst/>
            <a:rect l="l" t="t" r="r" b="b"/>
            <a:pathLst>
              <a:path w="82550" h="3919854">
                <a:moveTo>
                  <a:pt x="0" y="3919728"/>
                </a:moveTo>
                <a:lnTo>
                  <a:pt x="82296" y="3919728"/>
                </a:lnTo>
                <a:lnTo>
                  <a:pt x="82296" y="0"/>
                </a:lnTo>
                <a:lnTo>
                  <a:pt x="0" y="0"/>
                </a:lnTo>
                <a:lnTo>
                  <a:pt x="0" y="3919728"/>
                </a:lnTo>
                <a:close/>
              </a:path>
            </a:pathLst>
          </a:custGeom>
          <a:solidFill>
            <a:schemeClr val="accent1"/>
          </a:solidFill>
          <a:ln w="28575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3010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26879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Objective Question</a:t>
            </a:r>
            <a:endParaRPr lang="en-US" sz="4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Should financial firms track their reputation on Reddit?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1</a:t>
            </a: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47792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2727F-D2DE-2A31-4E4E-47D33B5D3F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E92F68-9A42-C4F9-3D48-89F1F90D6CC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895867E-20EC-AAFB-F303-D36901D8273C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 lIns="91440" tIns="45720" rIns="91440" bIns="45720" anchor="t"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There is value to Reddit data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A7AE3C-0D20-C824-0799-21629CD2261C}"/>
              </a:ext>
            </a:extLst>
          </p:cNvPr>
          <p:cNvSpPr txBox="1"/>
          <p:nvPr/>
        </p:nvSpPr>
        <p:spPr>
          <a:xfrm>
            <a:off x="710046" y="1286194"/>
            <a:ext cx="4163892" cy="49244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200" dirty="0">
                <a:solidFill>
                  <a:srgbClr val="00B0F0"/>
                </a:solidFill>
              </a:rPr>
              <a:t>Why?</a:t>
            </a:r>
            <a:endParaRPr lang="en-US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258AF8-9F3C-9BF6-4769-E22E7BC4B61A}"/>
              </a:ext>
            </a:extLst>
          </p:cNvPr>
          <p:cNvSpPr txBox="1"/>
          <p:nvPr/>
        </p:nvSpPr>
        <p:spPr>
          <a:xfrm>
            <a:off x="1056040" y="2158654"/>
            <a:ext cx="10478652" cy="59093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After refining our sentiment analysis, we found that there is value to measuring sentiment on Reddit, and responses to specific companies/products/ideas can be measured. </a:t>
            </a:r>
          </a:p>
          <a:p>
            <a:pPr marL="342900" indent="-342900">
              <a:buFont typeface="Wingdings" pitchFamily="2" charset="2"/>
              <a:buChar char="§"/>
            </a:pPr>
            <a:endParaRPr lang="en-US" sz="2400" dirty="0">
              <a:ea typeface="+mn-lt"/>
              <a:cs typeface="+mn-lt"/>
            </a:endParaRPr>
          </a:p>
          <a:p>
            <a:pPr marL="342900" indent="-342900">
              <a:buFont typeface="Wingdings" pitchFamily="2" charset="2"/>
              <a:buChar char="§"/>
            </a:pPr>
            <a:r>
              <a:rPr lang="en-US" sz="2400" dirty="0">
                <a:ea typeface="+mn-lt"/>
                <a:cs typeface="+mn-lt"/>
              </a:rPr>
              <a:t>Also, contrary to some social platforms, Reddit has an online culture of advice giving and answering FAQ, which is why we decided that a network analysis would be appropriate to hone-in on individuals that are engaging the community and answering questions. 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pPr marL="342900" indent="-342900">
              <a:buFont typeface="Calibri"/>
              <a:buChar char="-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Calibri"/>
              <a:buChar char="-"/>
            </a:pPr>
            <a:endParaRPr lang="en-US" sz="2400" dirty="0"/>
          </a:p>
          <a:p>
            <a:pPr marL="342900" indent="-342900">
              <a:buFont typeface="Calibri"/>
              <a:buChar char="-"/>
            </a:pPr>
            <a:endParaRPr lang="en-US" sz="2400"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5C9B2876-16B8-FAC5-07E6-3FD45281AC87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CDF3FDA7-0121-6648-5B86-9C744A59CF3A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19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0289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98985" y="1940131"/>
            <a:ext cx="10394030" cy="2977738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7200" b="1" spc="175" dirty="0">
                <a:solidFill>
                  <a:srgbClr val="009FDF"/>
                </a:solidFill>
                <a:latin typeface="Calibri"/>
                <a:cs typeface="Calibri"/>
              </a:rPr>
              <a:t>Q&amp;A</a:t>
            </a:r>
          </a:p>
          <a:p>
            <a:pPr marL="12700">
              <a:lnSpc>
                <a:spcPct val="100000"/>
              </a:lnSpc>
              <a:spcBef>
                <a:spcPts val="580"/>
              </a:spcBef>
            </a:pPr>
            <a:endParaRPr lang="en-US" sz="800" b="1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Thank You!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3200" spc="180" dirty="0">
                <a:solidFill>
                  <a:srgbClr val="FFFFFF"/>
                </a:solidFill>
                <a:latin typeface="Calibri"/>
                <a:cs typeface="Calibri"/>
              </a:rPr>
              <a:t>We are happy to answer your questions.</a:t>
            </a:r>
            <a:endParaRPr lang="en-US" sz="3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20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745699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7636" y="348868"/>
            <a:ext cx="11388090" cy="5988050"/>
            <a:chOff x="397636" y="348868"/>
            <a:chExt cx="11388090" cy="5988050"/>
          </a:xfrm>
        </p:grpSpPr>
        <p:sp>
          <p:nvSpPr>
            <p:cNvPr id="3" name="object 3"/>
            <p:cNvSpPr/>
            <p:nvPr/>
          </p:nvSpPr>
          <p:spPr>
            <a:xfrm>
              <a:off x="400811" y="352043"/>
              <a:ext cx="11381740" cy="5981700"/>
            </a:xfrm>
            <a:custGeom>
              <a:avLst/>
              <a:gdLst/>
              <a:ahLst/>
              <a:cxnLst/>
              <a:rect l="l" t="t" r="r" b="b"/>
              <a:pathLst>
                <a:path w="11381740" h="5981700">
                  <a:moveTo>
                    <a:pt x="11381232" y="0"/>
                  </a:moveTo>
                  <a:lnTo>
                    <a:pt x="0" y="0"/>
                  </a:lnTo>
                  <a:lnTo>
                    <a:pt x="0" y="5981700"/>
                  </a:lnTo>
                  <a:lnTo>
                    <a:pt x="11381232" y="5981700"/>
                  </a:lnTo>
                  <a:lnTo>
                    <a:pt x="11381232" y="0"/>
                  </a:lnTo>
                  <a:close/>
                </a:path>
              </a:pathLst>
            </a:custGeom>
            <a:solidFill>
              <a:srgbClr val="30404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" name="object 4"/>
            <p:cNvSpPr/>
            <p:nvPr/>
          </p:nvSpPr>
          <p:spPr>
            <a:xfrm>
              <a:off x="400811" y="352043"/>
              <a:ext cx="11381740" cy="5981700"/>
            </a:xfrm>
            <a:custGeom>
              <a:avLst/>
              <a:gdLst/>
              <a:ahLst/>
              <a:cxnLst/>
              <a:rect l="l" t="t" r="r" b="b"/>
              <a:pathLst>
                <a:path w="11381740" h="5981700">
                  <a:moveTo>
                    <a:pt x="0" y="5981700"/>
                  </a:moveTo>
                  <a:lnTo>
                    <a:pt x="11381232" y="5981700"/>
                  </a:lnTo>
                  <a:lnTo>
                    <a:pt x="11381232" y="0"/>
                  </a:lnTo>
                  <a:lnTo>
                    <a:pt x="0" y="0"/>
                  </a:lnTo>
                  <a:lnTo>
                    <a:pt x="0" y="5981700"/>
                  </a:lnTo>
                  <a:close/>
                </a:path>
              </a:pathLst>
            </a:custGeom>
            <a:ln w="635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819403" y="2359278"/>
            <a:ext cx="319087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6000" spc="215" dirty="0">
                <a:solidFill>
                  <a:srgbClr val="009FDF"/>
                </a:solidFill>
              </a:rPr>
              <a:t>Appendix</a:t>
            </a:r>
            <a:endParaRPr sz="6000" dirty="0"/>
          </a:p>
        </p:txBody>
      </p:sp>
      <p:sp>
        <p:nvSpPr>
          <p:cNvPr id="6" name="object 6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7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18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7046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7" b="1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Arial" charset="0"/>
              </a:rPr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36BF21-18CD-48C1-90F5-7DD8FB6AD85A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98A4AE"/>
                </a:solidFill>
                <a:effectLst/>
                <a:uLnTx/>
                <a:uFillTx/>
                <a:latin typeface="Charles Modern"/>
                <a:ea typeface="+mn-ea"/>
                <a:cs typeface="Arial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98A4AE"/>
              </a:solidFill>
              <a:effectLst/>
              <a:uLnTx/>
              <a:uFillTx/>
              <a:latin typeface="Charles Modern"/>
              <a:ea typeface="+mn-ea"/>
              <a:cs typeface="Arial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j-ea"/>
                <a:cs typeface="+mj-cs"/>
              </a:rPr>
              <a:t>Data Scraping and Cleaning</a:t>
            </a:r>
            <a:endParaRPr kumimoji="0" lang="en-US" sz="6600" b="0" i="0" u="none" strike="noStrike" kern="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231EAC9-FEF4-1103-5105-887C90EE154F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6EDF9CB-A70D-064D-505A-1F36DD5B3E58}"/>
              </a:ext>
            </a:extLst>
          </p:cNvPr>
          <p:cNvGrpSpPr/>
          <p:nvPr/>
        </p:nvGrpSpPr>
        <p:grpSpPr>
          <a:xfrm>
            <a:off x="676781" y="2304562"/>
            <a:ext cx="182880" cy="386080"/>
            <a:chOff x="4239005" y="1826514"/>
            <a:chExt cx="182880" cy="386080"/>
          </a:xfrm>
        </p:grpSpPr>
        <p:sp>
          <p:nvSpPr>
            <p:cNvPr id="14" name="object 24">
              <a:extLst>
                <a:ext uri="{FF2B5EF4-FFF2-40B4-BE49-F238E27FC236}">
                  <a16:creationId xmlns:a16="http://schemas.microsoft.com/office/drawing/2014/main" id="{3CB87FB6-09E1-7DDC-DECF-F8C78286C2CE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5" name="object 25">
              <a:extLst>
                <a:ext uri="{FF2B5EF4-FFF2-40B4-BE49-F238E27FC236}">
                  <a16:creationId xmlns:a16="http://schemas.microsoft.com/office/drawing/2014/main" id="{6960BBB6-2396-5B62-2C2A-6A1397749C5A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6" name="object 26">
              <a:extLst>
                <a:ext uri="{FF2B5EF4-FFF2-40B4-BE49-F238E27FC236}">
                  <a16:creationId xmlns:a16="http://schemas.microsoft.com/office/drawing/2014/main" id="{6482AB93-5928-B493-60E7-111D6F45C8F2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73CA33F3-66BA-C6A4-1899-9050332D8644}"/>
              </a:ext>
            </a:extLst>
          </p:cNvPr>
          <p:cNvSpPr txBox="1">
            <a:spLocks/>
          </p:cNvSpPr>
          <p:nvPr/>
        </p:nvSpPr>
        <p:spPr>
          <a:xfrm>
            <a:off x="563477" y="1466953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harles Modern"/>
                <a:ea typeface="+mj-ea"/>
                <a:cs typeface="+mj-cs"/>
              </a:rPr>
              <a:t>What we looked at in Python</a:t>
            </a:r>
            <a:endParaRPr kumimoji="0" lang="en-US" sz="54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94D341E-6BE9-7F79-04B6-85FD3D7C336D}"/>
              </a:ext>
            </a:extLst>
          </p:cNvPr>
          <p:cNvSpPr txBox="1">
            <a:spLocks/>
          </p:cNvSpPr>
          <p:nvPr/>
        </p:nvSpPr>
        <p:spPr>
          <a:xfrm>
            <a:off x="563477" y="3450921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spc="50" dirty="0">
                <a:solidFill>
                  <a:srgbClr val="9E4677"/>
                </a:solidFill>
                <a:latin typeface="Calibri"/>
                <a:ea typeface="+mn-ea"/>
                <a:cs typeface="Calibri"/>
              </a:rPr>
              <a:t>What we scraped using Python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4748493-44EB-E134-2384-B59D98777C9B}"/>
              </a:ext>
            </a:extLst>
          </p:cNvPr>
          <p:cNvGrpSpPr/>
          <p:nvPr/>
        </p:nvGrpSpPr>
        <p:grpSpPr>
          <a:xfrm>
            <a:off x="2930638" y="2304562"/>
            <a:ext cx="182880" cy="386080"/>
            <a:chOff x="4239005" y="1826514"/>
            <a:chExt cx="182880" cy="386080"/>
          </a:xfrm>
        </p:grpSpPr>
        <p:sp>
          <p:nvSpPr>
            <p:cNvPr id="22" name="object 24">
              <a:extLst>
                <a:ext uri="{FF2B5EF4-FFF2-40B4-BE49-F238E27FC236}">
                  <a16:creationId xmlns:a16="http://schemas.microsoft.com/office/drawing/2014/main" id="{2292B275-99AA-6A69-1000-D3BD99235BBD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23" name="object 25">
              <a:extLst>
                <a:ext uri="{FF2B5EF4-FFF2-40B4-BE49-F238E27FC236}">
                  <a16:creationId xmlns:a16="http://schemas.microsoft.com/office/drawing/2014/main" id="{D9FFC2AB-E77D-EEED-7095-3B1EDED976C7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24" name="object 26">
              <a:extLst>
                <a:ext uri="{FF2B5EF4-FFF2-40B4-BE49-F238E27FC236}">
                  <a16:creationId xmlns:a16="http://schemas.microsoft.com/office/drawing/2014/main" id="{B7986D24-0411-6C7E-3923-AD51A5F4C43F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34229DE4-6349-96E6-5F7E-EC9C222E8EC4}"/>
              </a:ext>
            </a:extLst>
          </p:cNvPr>
          <p:cNvGrpSpPr/>
          <p:nvPr/>
        </p:nvGrpSpPr>
        <p:grpSpPr>
          <a:xfrm>
            <a:off x="5027003" y="2304562"/>
            <a:ext cx="182880" cy="386080"/>
            <a:chOff x="4239005" y="1826514"/>
            <a:chExt cx="182880" cy="386080"/>
          </a:xfrm>
        </p:grpSpPr>
        <p:sp>
          <p:nvSpPr>
            <p:cNvPr id="26" name="object 24">
              <a:extLst>
                <a:ext uri="{FF2B5EF4-FFF2-40B4-BE49-F238E27FC236}">
                  <a16:creationId xmlns:a16="http://schemas.microsoft.com/office/drawing/2014/main" id="{699D2A73-897B-E63C-ECA9-31665BC49016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27" name="object 25">
              <a:extLst>
                <a:ext uri="{FF2B5EF4-FFF2-40B4-BE49-F238E27FC236}">
                  <a16:creationId xmlns:a16="http://schemas.microsoft.com/office/drawing/2014/main" id="{C17B85F3-4C40-E42E-C42C-74091335047E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28" name="object 26">
              <a:extLst>
                <a:ext uri="{FF2B5EF4-FFF2-40B4-BE49-F238E27FC236}">
                  <a16:creationId xmlns:a16="http://schemas.microsoft.com/office/drawing/2014/main" id="{74574503-A7EF-4E0A-1FED-90F0DED65B1E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C32C936-5D06-B5DC-0BFB-A2430FBEE593}"/>
              </a:ext>
            </a:extLst>
          </p:cNvPr>
          <p:cNvGrpSpPr/>
          <p:nvPr/>
        </p:nvGrpSpPr>
        <p:grpSpPr>
          <a:xfrm>
            <a:off x="7132481" y="2304562"/>
            <a:ext cx="182880" cy="386080"/>
            <a:chOff x="4239005" y="1826514"/>
            <a:chExt cx="182880" cy="386080"/>
          </a:xfrm>
        </p:grpSpPr>
        <p:sp>
          <p:nvSpPr>
            <p:cNvPr id="30" name="object 24">
              <a:extLst>
                <a:ext uri="{FF2B5EF4-FFF2-40B4-BE49-F238E27FC236}">
                  <a16:creationId xmlns:a16="http://schemas.microsoft.com/office/drawing/2014/main" id="{4036A16F-D9A8-AE05-6B91-0598A8388AE1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31" name="object 25">
              <a:extLst>
                <a:ext uri="{FF2B5EF4-FFF2-40B4-BE49-F238E27FC236}">
                  <a16:creationId xmlns:a16="http://schemas.microsoft.com/office/drawing/2014/main" id="{0461AEA1-CC78-45EE-11A0-F958F4EEBABF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32" name="object 26">
              <a:extLst>
                <a:ext uri="{FF2B5EF4-FFF2-40B4-BE49-F238E27FC236}">
                  <a16:creationId xmlns:a16="http://schemas.microsoft.com/office/drawing/2014/main" id="{1E6B1C1B-A2DE-6221-FE3D-7B5D294F8E4D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6C5CB5A4-A84E-41E5-A796-07E78DF6C861}"/>
              </a:ext>
            </a:extLst>
          </p:cNvPr>
          <p:cNvGrpSpPr/>
          <p:nvPr/>
        </p:nvGrpSpPr>
        <p:grpSpPr>
          <a:xfrm>
            <a:off x="8716444" y="2304562"/>
            <a:ext cx="182880" cy="386080"/>
            <a:chOff x="4239005" y="1826514"/>
            <a:chExt cx="182880" cy="386080"/>
          </a:xfrm>
        </p:grpSpPr>
        <p:sp>
          <p:nvSpPr>
            <p:cNvPr id="34" name="object 24">
              <a:extLst>
                <a:ext uri="{FF2B5EF4-FFF2-40B4-BE49-F238E27FC236}">
                  <a16:creationId xmlns:a16="http://schemas.microsoft.com/office/drawing/2014/main" id="{07087F32-6D3C-5BFC-FCA5-A99A07ADCD2A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35" name="object 25">
              <a:extLst>
                <a:ext uri="{FF2B5EF4-FFF2-40B4-BE49-F238E27FC236}">
                  <a16:creationId xmlns:a16="http://schemas.microsoft.com/office/drawing/2014/main" id="{F875E73F-DB5C-65F4-4A4F-7EAC6DE6860F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36" name="object 26">
              <a:extLst>
                <a:ext uri="{FF2B5EF4-FFF2-40B4-BE49-F238E27FC236}">
                  <a16:creationId xmlns:a16="http://schemas.microsoft.com/office/drawing/2014/main" id="{9F65DFC1-194E-4601-03BA-E128FECC0E4B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1093F872-6E58-2AFC-F85D-E124027EA7FB}"/>
              </a:ext>
            </a:extLst>
          </p:cNvPr>
          <p:cNvSpPr txBox="1"/>
          <p:nvPr/>
        </p:nvSpPr>
        <p:spPr>
          <a:xfrm>
            <a:off x="9647936" y="3106057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A6397C-DA2B-6671-E2BE-411E5C39C684}"/>
              </a:ext>
            </a:extLst>
          </p:cNvPr>
          <p:cNvSpPr txBox="1"/>
          <p:nvPr/>
        </p:nvSpPr>
        <p:spPr>
          <a:xfrm>
            <a:off x="9681609" y="2989943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7ABD79B1-8CE5-F04A-D231-C89AE50D2772}"/>
              </a:ext>
            </a:extLst>
          </p:cNvPr>
          <p:cNvGrpSpPr/>
          <p:nvPr/>
        </p:nvGrpSpPr>
        <p:grpSpPr>
          <a:xfrm>
            <a:off x="676781" y="4535798"/>
            <a:ext cx="182880" cy="386080"/>
            <a:chOff x="4239005" y="1826514"/>
            <a:chExt cx="182880" cy="386080"/>
          </a:xfrm>
        </p:grpSpPr>
        <p:sp>
          <p:nvSpPr>
            <p:cNvPr id="40" name="object 24">
              <a:extLst>
                <a:ext uri="{FF2B5EF4-FFF2-40B4-BE49-F238E27FC236}">
                  <a16:creationId xmlns:a16="http://schemas.microsoft.com/office/drawing/2014/main" id="{E84ED318-5038-256F-F1F0-97C233A37FA6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41" name="object 25">
              <a:extLst>
                <a:ext uri="{FF2B5EF4-FFF2-40B4-BE49-F238E27FC236}">
                  <a16:creationId xmlns:a16="http://schemas.microsoft.com/office/drawing/2014/main" id="{4C290A56-EC64-D98C-F1E9-7D12B5C9691E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42" name="object 26">
              <a:extLst>
                <a:ext uri="{FF2B5EF4-FFF2-40B4-BE49-F238E27FC236}">
                  <a16:creationId xmlns:a16="http://schemas.microsoft.com/office/drawing/2014/main" id="{239D2673-B26A-0062-5A45-C9FF4D9EA4FB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14D62D-EC1C-57C4-6A47-243880DB9F44}"/>
              </a:ext>
            </a:extLst>
          </p:cNvPr>
          <p:cNvGrpSpPr/>
          <p:nvPr/>
        </p:nvGrpSpPr>
        <p:grpSpPr>
          <a:xfrm>
            <a:off x="2930638" y="4535798"/>
            <a:ext cx="182880" cy="386080"/>
            <a:chOff x="4239005" y="1826514"/>
            <a:chExt cx="182880" cy="386080"/>
          </a:xfrm>
        </p:grpSpPr>
        <p:sp>
          <p:nvSpPr>
            <p:cNvPr id="44" name="object 24">
              <a:extLst>
                <a:ext uri="{FF2B5EF4-FFF2-40B4-BE49-F238E27FC236}">
                  <a16:creationId xmlns:a16="http://schemas.microsoft.com/office/drawing/2014/main" id="{2D5E5D16-0D0D-5103-5EEF-0718ED80A834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45" name="object 25">
              <a:extLst>
                <a:ext uri="{FF2B5EF4-FFF2-40B4-BE49-F238E27FC236}">
                  <a16:creationId xmlns:a16="http://schemas.microsoft.com/office/drawing/2014/main" id="{B415ADBB-F4F6-5327-6C8B-208A36B7507D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46" name="object 26">
              <a:extLst>
                <a:ext uri="{FF2B5EF4-FFF2-40B4-BE49-F238E27FC236}">
                  <a16:creationId xmlns:a16="http://schemas.microsoft.com/office/drawing/2014/main" id="{E31C1BF2-6856-5C41-9566-DBA355D818BF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CA536A1F-C203-32BC-693A-D672CEB9E7A6}"/>
              </a:ext>
            </a:extLst>
          </p:cNvPr>
          <p:cNvGrpSpPr/>
          <p:nvPr/>
        </p:nvGrpSpPr>
        <p:grpSpPr>
          <a:xfrm>
            <a:off x="5027003" y="4535798"/>
            <a:ext cx="182880" cy="386080"/>
            <a:chOff x="4239005" y="1826514"/>
            <a:chExt cx="182880" cy="386080"/>
          </a:xfrm>
        </p:grpSpPr>
        <p:sp>
          <p:nvSpPr>
            <p:cNvPr id="48" name="object 24">
              <a:extLst>
                <a:ext uri="{FF2B5EF4-FFF2-40B4-BE49-F238E27FC236}">
                  <a16:creationId xmlns:a16="http://schemas.microsoft.com/office/drawing/2014/main" id="{D1C61DA0-AA8A-F98D-B7E4-180E8AFED21C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49" name="object 25">
              <a:extLst>
                <a:ext uri="{FF2B5EF4-FFF2-40B4-BE49-F238E27FC236}">
                  <a16:creationId xmlns:a16="http://schemas.microsoft.com/office/drawing/2014/main" id="{D37EC5FE-5F54-5AAA-0C23-8028867696F5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50" name="object 26">
              <a:extLst>
                <a:ext uri="{FF2B5EF4-FFF2-40B4-BE49-F238E27FC236}">
                  <a16:creationId xmlns:a16="http://schemas.microsoft.com/office/drawing/2014/main" id="{81FC75BF-0BB1-CEA4-1C76-C5D6C03648C5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9172061-5660-DC0D-F22F-75B9F5320613}"/>
              </a:ext>
            </a:extLst>
          </p:cNvPr>
          <p:cNvGrpSpPr/>
          <p:nvPr/>
        </p:nvGrpSpPr>
        <p:grpSpPr>
          <a:xfrm>
            <a:off x="6998369" y="4535798"/>
            <a:ext cx="182880" cy="386080"/>
            <a:chOff x="4239005" y="1826514"/>
            <a:chExt cx="182880" cy="386080"/>
          </a:xfrm>
        </p:grpSpPr>
        <p:sp>
          <p:nvSpPr>
            <p:cNvPr id="52" name="object 24">
              <a:extLst>
                <a:ext uri="{FF2B5EF4-FFF2-40B4-BE49-F238E27FC236}">
                  <a16:creationId xmlns:a16="http://schemas.microsoft.com/office/drawing/2014/main" id="{C076D8BE-EE90-060A-AA2A-07C3B2E0240B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53" name="object 25">
              <a:extLst>
                <a:ext uri="{FF2B5EF4-FFF2-40B4-BE49-F238E27FC236}">
                  <a16:creationId xmlns:a16="http://schemas.microsoft.com/office/drawing/2014/main" id="{0E29A118-C845-D022-B5C4-FB5DFD62BC57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54" name="object 26">
              <a:extLst>
                <a:ext uri="{FF2B5EF4-FFF2-40B4-BE49-F238E27FC236}">
                  <a16:creationId xmlns:a16="http://schemas.microsoft.com/office/drawing/2014/main" id="{41298983-6117-D781-AC7D-F590F014A5C1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196634E-ABC2-CD5B-B754-4E99CE430E61}"/>
              </a:ext>
            </a:extLst>
          </p:cNvPr>
          <p:cNvGrpSpPr/>
          <p:nvPr/>
        </p:nvGrpSpPr>
        <p:grpSpPr>
          <a:xfrm>
            <a:off x="8731283" y="4535798"/>
            <a:ext cx="182880" cy="386080"/>
            <a:chOff x="4239005" y="1826514"/>
            <a:chExt cx="182880" cy="386080"/>
          </a:xfrm>
        </p:grpSpPr>
        <p:sp>
          <p:nvSpPr>
            <p:cNvPr id="56" name="object 24">
              <a:extLst>
                <a:ext uri="{FF2B5EF4-FFF2-40B4-BE49-F238E27FC236}">
                  <a16:creationId xmlns:a16="http://schemas.microsoft.com/office/drawing/2014/main" id="{09A57CA6-23F6-15AA-04F9-6DCD558888B4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57" name="object 25">
              <a:extLst>
                <a:ext uri="{FF2B5EF4-FFF2-40B4-BE49-F238E27FC236}">
                  <a16:creationId xmlns:a16="http://schemas.microsoft.com/office/drawing/2014/main" id="{7A4EB3FD-12C7-2BFE-A160-88286967A3DD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58" name="object 26">
              <a:extLst>
                <a:ext uri="{FF2B5EF4-FFF2-40B4-BE49-F238E27FC236}">
                  <a16:creationId xmlns:a16="http://schemas.microsoft.com/office/drawing/2014/main" id="{5AA2C73D-89DC-78FA-C63E-1DD21F49FD6B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F3C3A431-37D9-9A49-650C-A30E1E12FEF8}"/>
              </a:ext>
            </a:extLst>
          </p:cNvPr>
          <p:cNvSpPr txBox="1"/>
          <p:nvPr/>
        </p:nvSpPr>
        <p:spPr>
          <a:xfrm>
            <a:off x="9565239" y="47288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566F8B8-4922-9E83-7889-CDDA4A132D51}"/>
              </a:ext>
            </a:extLst>
          </p:cNvPr>
          <p:cNvSpPr txBox="1"/>
          <p:nvPr/>
        </p:nvSpPr>
        <p:spPr>
          <a:xfrm>
            <a:off x="9842752" y="47288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ABD22D-05C0-D4AD-8100-2B7B778377F4}"/>
              </a:ext>
            </a:extLst>
          </p:cNvPr>
          <p:cNvSpPr txBox="1"/>
          <p:nvPr/>
        </p:nvSpPr>
        <p:spPr>
          <a:xfrm>
            <a:off x="1048511" y="2333834"/>
            <a:ext cx="1596938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Member Total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2443C9-FB18-35A5-90B2-C156799CD620}"/>
              </a:ext>
            </a:extLst>
          </p:cNvPr>
          <p:cNvSpPr txBox="1"/>
          <p:nvPr/>
        </p:nvSpPr>
        <p:spPr>
          <a:xfrm>
            <a:off x="3278332" y="2333834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Active Users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ED0EABE-8B00-2494-E565-FDE6F3677706}"/>
              </a:ext>
            </a:extLst>
          </p:cNvPr>
          <p:cNvSpPr txBox="1"/>
          <p:nvPr/>
        </p:nvSpPr>
        <p:spPr>
          <a:xfrm>
            <a:off x="5429494" y="2333834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Description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E486D-6278-54CE-20BB-3B9CC6AB3899}"/>
              </a:ext>
            </a:extLst>
          </p:cNvPr>
          <p:cNvSpPr txBox="1"/>
          <p:nvPr/>
        </p:nvSpPr>
        <p:spPr>
          <a:xfrm>
            <a:off x="7444585" y="2333834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Rules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95CECF1-BFDD-898A-5469-760D1ADE98E5}"/>
              </a:ext>
            </a:extLst>
          </p:cNvPr>
          <p:cNvSpPr txBox="1"/>
          <p:nvPr/>
        </p:nvSpPr>
        <p:spPr>
          <a:xfrm>
            <a:off x="9108506" y="2333834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Moderaters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B52D4E-A363-0D75-616D-CC4685168831}"/>
              </a:ext>
            </a:extLst>
          </p:cNvPr>
          <p:cNvSpPr txBox="1"/>
          <p:nvPr/>
        </p:nvSpPr>
        <p:spPr>
          <a:xfrm>
            <a:off x="1068840" y="4536629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Title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09FE017-BC71-0F08-57B4-242DB59D337B}"/>
              </a:ext>
            </a:extLst>
          </p:cNvPr>
          <p:cNvSpPr txBox="1"/>
          <p:nvPr/>
        </p:nvSpPr>
        <p:spPr>
          <a:xfrm>
            <a:off x="5432553" y="4536629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ID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08357012-E409-CE07-9365-58A39484F05F}"/>
              </a:ext>
            </a:extLst>
          </p:cNvPr>
          <p:cNvSpPr txBox="1"/>
          <p:nvPr/>
        </p:nvSpPr>
        <p:spPr>
          <a:xfrm>
            <a:off x="3353833" y="4536629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Author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BF32B5F5-F112-E151-761A-E335B393198F}"/>
              </a:ext>
            </a:extLst>
          </p:cNvPr>
          <p:cNvSpPr txBox="1"/>
          <p:nvPr/>
        </p:nvSpPr>
        <p:spPr>
          <a:xfrm>
            <a:off x="1031948" y="5563553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Date Posted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4D8813D6-6911-4E1E-7114-2755A49DE405}"/>
              </a:ext>
            </a:extLst>
          </p:cNvPr>
          <p:cNvSpPr txBox="1"/>
          <p:nvPr/>
        </p:nvSpPr>
        <p:spPr>
          <a:xfrm>
            <a:off x="7359241" y="4536629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Score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8D39F48-F3A0-9C68-AA95-8EE1209E501B}"/>
              </a:ext>
            </a:extLst>
          </p:cNvPr>
          <p:cNvGrpSpPr/>
          <p:nvPr/>
        </p:nvGrpSpPr>
        <p:grpSpPr>
          <a:xfrm>
            <a:off x="676782" y="5541681"/>
            <a:ext cx="182880" cy="386080"/>
            <a:chOff x="4239005" y="1826514"/>
            <a:chExt cx="182880" cy="386080"/>
          </a:xfrm>
        </p:grpSpPr>
        <p:sp>
          <p:nvSpPr>
            <p:cNvPr id="66" name="object 24">
              <a:extLst>
                <a:ext uri="{FF2B5EF4-FFF2-40B4-BE49-F238E27FC236}">
                  <a16:creationId xmlns:a16="http://schemas.microsoft.com/office/drawing/2014/main" id="{C3443824-5905-6D88-5682-62E2E601DFFB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67" name="object 25">
              <a:extLst>
                <a:ext uri="{FF2B5EF4-FFF2-40B4-BE49-F238E27FC236}">
                  <a16:creationId xmlns:a16="http://schemas.microsoft.com/office/drawing/2014/main" id="{D62A6052-15AB-AE3D-9F77-3F490387AA53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68" name="object 26">
              <a:extLst>
                <a:ext uri="{FF2B5EF4-FFF2-40B4-BE49-F238E27FC236}">
                  <a16:creationId xmlns:a16="http://schemas.microsoft.com/office/drawing/2014/main" id="{254DC226-3B77-CDA6-E4BA-8C1C12C53917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2444202B-DC43-EC67-05BE-AAB9F1A6E103}"/>
              </a:ext>
            </a:extLst>
          </p:cNvPr>
          <p:cNvGrpSpPr/>
          <p:nvPr/>
        </p:nvGrpSpPr>
        <p:grpSpPr>
          <a:xfrm>
            <a:off x="2930638" y="5536963"/>
            <a:ext cx="182880" cy="386080"/>
            <a:chOff x="4239005" y="1826514"/>
            <a:chExt cx="182880" cy="386080"/>
          </a:xfrm>
        </p:grpSpPr>
        <p:sp>
          <p:nvSpPr>
            <p:cNvPr id="70" name="object 24">
              <a:extLst>
                <a:ext uri="{FF2B5EF4-FFF2-40B4-BE49-F238E27FC236}">
                  <a16:creationId xmlns:a16="http://schemas.microsoft.com/office/drawing/2014/main" id="{861C06F2-C6D2-90EE-94C7-346ACB959599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71" name="object 25">
              <a:extLst>
                <a:ext uri="{FF2B5EF4-FFF2-40B4-BE49-F238E27FC236}">
                  <a16:creationId xmlns:a16="http://schemas.microsoft.com/office/drawing/2014/main" id="{BAC9D417-6723-DB8D-07DC-174E8351E51B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72" name="object 26">
              <a:extLst>
                <a:ext uri="{FF2B5EF4-FFF2-40B4-BE49-F238E27FC236}">
                  <a16:creationId xmlns:a16="http://schemas.microsoft.com/office/drawing/2014/main" id="{18164DEC-E9C8-79DC-C132-AA4E7DCC83A8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F138DBA7-3CEC-67D3-E317-2FA4393DDDDF}"/>
              </a:ext>
            </a:extLst>
          </p:cNvPr>
          <p:cNvSpPr txBox="1"/>
          <p:nvPr/>
        </p:nvSpPr>
        <p:spPr>
          <a:xfrm>
            <a:off x="3559320" y="57347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60D89B1-0B40-D7B5-D5C6-C6653B25A3E9}"/>
              </a:ext>
            </a:extLst>
          </p:cNvPr>
          <p:cNvSpPr txBox="1"/>
          <p:nvPr/>
        </p:nvSpPr>
        <p:spPr>
          <a:xfrm>
            <a:off x="3922177" y="573472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SA" sz="2400" b="0" i="0" u="none" strike="noStrike" kern="1200" cap="none" spc="0" normalizeH="0" baseline="0" noProof="0">
              <a:ln>
                <a:noFill/>
              </a:ln>
              <a:solidFill>
                <a:srgbClr val="425563"/>
              </a:solidFill>
              <a:effectLst/>
              <a:uLnTx/>
              <a:uFillTx/>
              <a:latin typeface="Charles Modern"/>
              <a:ea typeface="+mn-ea"/>
              <a:cs typeface="+mn-cs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689EDF-05D8-2F75-C05C-5B98222C2E13}"/>
              </a:ext>
            </a:extLst>
          </p:cNvPr>
          <p:cNvSpPr txBox="1"/>
          <p:nvPr/>
        </p:nvSpPr>
        <p:spPr>
          <a:xfrm>
            <a:off x="9181537" y="4536629"/>
            <a:ext cx="203510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Upvote Ratio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D09EC35-7F8E-C246-F626-67798CBF69E6}"/>
              </a:ext>
            </a:extLst>
          </p:cNvPr>
          <p:cNvSpPr txBox="1"/>
          <p:nvPr/>
        </p:nvSpPr>
        <p:spPr>
          <a:xfrm>
            <a:off x="3252034" y="5539169"/>
            <a:ext cx="146348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URL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7A9FBA20-8A62-71A5-352A-FE1D6B899D3F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446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Alteryx Workflow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2A780206-E832-1F36-45E0-3EB2C95AEF2B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 descr="A diagram of a system&#10;&#10;Description automatically generated with medium confidence">
            <a:extLst>
              <a:ext uri="{FF2B5EF4-FFF2-40B4-BE49-F238E27FC236}">
                <a16:creationId xmlns:a16="http://schemas.microsoft.com/office/drawing/2014/main" id="{F037AF73-CDE6-C76F-2FF0-63D4046E09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766" y="1404945"/>
            <a:ext cx="8125328" cy="4608114"/>
          </a:xfrm>
          <a:prstGeom prst="rect">
            <a:avLst/>
          </a:prstGeom>
        </p:spPr>
      </p:pic>
      <p:sp>
        <p:nvSpPr>
          <p:cNvPr id="14" name="object 2">
            <a:extLst>
              <a:ext uri="{FF2B5EF4-FFF2-40B4-BE49-F238E27FC236}">
                <a16:creationId xmlns:a16="http://schemas.microsoft.com/office/drawing/2014/main" id="{FABAA661-E49B-E005-9EF5-CFD703CF089B}"/>
              </a:ext>
            </a:extLst>
          </p:cNvPr>
          <p:cNvSpPr/>
          <p:nvPr/>
        </p:nvSpPr>
        <p:spPr>
          <a:xfrm>
            <a:off x="2197766" y="1411613"/>
            <a:ext cx="8125328" cy="4601446"/>
          </a:xfrm>
          <a:custGeom>
            <a:avLst/>
            <a:gdLst/>
            <a:ahLst/>
            <a:cxnLst/>
            <a:rect l="l" t="t" r="r" b="b"/>
            <a:pathLst>
              <a:path w="7473950" h="3937000">
                <a:moveTo>
                  <a:pt x="0" y="3936491"/>
                </a:moveTo>
                <a:lnTo>
                  <a:pt x="7473696" y="3936491"/>
                </a:lnTo>
                <a:lnTo>
                  <a:pt x="7473696" y="0"/>
                </a:lnTo>
                <a:lnTo>
                  <a:pt x="0" y="0"/>
                </a:lnTo>
                <a:lnTo>
                  <a:pt x="0" y="3936491"/>
                </a:lnTo>
                <a:close/>
              </a:path>
            </a:pathLst>
          </a:custGeom>
          <a:ln w="28575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737ACFF6-3104-0253-A259-15A90D6E438D}"/>
              </a:ext>
            </a:extLst>
          </p:cNvPr>
          <p:cNvGrpSpPr/>
          <p:nvPr/>
        </p:nvGrpSpPr>
        <p:grpSpPr>
          <a:xfrm>
            <a:off x="2200242" y="1404945"/>
            <a:ext cx="129880" cy="4614804"/>
            <a:chOff x="4171378" y="1857946"/>
            <a:chExt cx="111125" cy="3948429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3D4024D7-F85E-9F76-EC53-A6D6056AE186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82296" y="0"/>
                  </a:moveTo>
                  <a:lnTo>
                    <a:pt x="0" y="0"/>
                  </a:lnTo>
                  <a:lnTo>
                    <a:pt x="0" y="3919728"/>
                  </a:lnTo>
                  <a:lnTo>
                    <a:pt x="82296" y="391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E1A2543B-1A85-E42D-CD0A-4D5772F8E075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0" y="3919728"/>
                  </a:moveTo>
                  <a:lnTo>
                    <a:pt x="82296" y="3919728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28575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6" name="object 4">
            <a:extLst>
              <a:ext uri="{FF2B5EF4-FFF2-40B4-BE49-F238E27FC236}">
                <a16:creationId xmlns:a16="http://schemas.microsoft.com/office/drawing/2014/main" id="{A1A44D34-6DFB-3418-CA0D-66505274B4A2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450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07045" y="2599408"/>
            <a:ext cx="10394030" cy="99770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Analysis Results for </a:t>
            </a:r>
            <a:r>
              <a:rPr lang="en-US" sz="6000" spc="180" dirty="0">
                <a:solidFill>
                  <a:schemeClr val="tx2"/>
                </a:solidFill>
                <a:latin typeface="Calibri"/>
                <a:cs typeface="Calibri"/>
              </a:rPr>
              <a:t>r/Schwab</a:t>
            </a:r>
            <a:endParaRPr lang="en-US" sz="6000" dirty="0">
              <a:solidFill>
                <a:schemeClr val="tx2"/>
              </a:solidFill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3669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E48C-B9AB-0F00-BF8E-319B19A19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66" y="1729476"/>
            <a:ext cx="4744720" cy="4582160"/>
          </a:xfrm>
        </p:spPr>
        <p:txBody>
          <a:bodyPr/>
          <a:lstStyle/>
          <a:p>
            <a:r>
              <a:rPr lang="en-US" sz="5800" dirty="0">
                <a:latin typeface="Charles Modern Light"/>
              </a:rPr>
              <a:t>r/</a:t>
            </a:r>
            <a:r>
              <a:rPr lang="en-US" sz="6000" dirty="0"/>
              <a:t> Schwab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EE8E-5058-4776-736A-869BB9CF1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>
                <a:latin typeface="Charles Modern Light"/>
                <a:ea typeface="+mj-ea"/>
                <a:cs typeface="+mj-cs"/>
              </a:rPr>
              <a:t>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4AD2-8D5D-358E-F3E3-E5EDA8CC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82865" y="6576419"/>
            <a:ext cx="5522696" cy="19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708AE-3C8E-2B46-AC77-4C896FD8F112}"/>
              </a:ext>
            </a:extLst>
          </p:cNvPr>
          <p:cNvSpPr txBox="1"/>
          <p:nvPr/>
        </p:nvSpPr>
        <p:spPr>
          <a:xfrm>
            <a:off x="5296581" y="1728107"/>
            <a:ext cx="4585606" cy="161582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118 active users (Depends on time)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32,629 subscribers</a:t>
            </a:r>
          </a:p>
        </p:txBody>
      </p:sp>
    </p:spTree>
    <p:extLst>
      <p:ext uri="{BB962C8B-B14F-4D97-AF65-F5344CB8AC3E}">
        <p14:creationId xmlns:p14="http://schemas.microsoft.com/office/powerpoint/2010/main" val="137902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46614C2-8909-E397-ECBB-FA97D1806D89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88D2AC1-C15E-07C4-F72D-052BE8866C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4" name="object 2">
            <a:extLst>
              <a:ext uri="{FF2B5EF4-FFF2-40B4-BE49-F238E27FC236}">
                <a16:creationId xmlns:a16="http://schemas.microsoft.com/office/drawing/2014/main" id="{E2E5C046-E958-DF0D-EAAF-6AB65AB212D5}"/>
              </a:ext>
            </a:extLst>
          </p:cNvPr>
          <p:cNvSpPr/>
          <p:nvPr/>
        </p:nvSpPr>
        <p:spPr>
          <a:xfrm>
            <a:off x="1703399" y="2287604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3">
            <a:extLst>
              <a:ext uri="{FF2B5EF4-FFF2-40B4-BE49-F238E27FC236}">
                <a16:creationId xmlns:a16="http://schemas.microsoft.com/office/drawing/2014/main" id="{4A49D5E4-1C8C-E99D-82CB-746C0B84239D}"/>
              </a:ext>
            </a:extLst>
          </p:cNvPr>
          <p:cNvSpPr/>
          <p:nvPr/>
        </p:nvSpPr>
        <p:spPr>
          <a:xfrm>
            <a:off x="4470982" y="228760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1B47C5BF-2597-E1A7-D38C-69FCB63E83C6}"/>
              </a:ext>
            </a:extLst>
          </p:cNvPr>
          <p:cNvSpPr/>
          <p:nvPr/>
        </p:nvSpPr>
        <p:spPr>
          <a:xfrm>
            <a:off x="7031303" y="228760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" name="object 5">
            <a:extLst>
              <a:ext uri="{FF2B5EF4-FFF2-40B4-BE49-F238E27FC236}">
                <a16:creationId xmlns:a16="http://schemas.microsoft.com/office/drawing/2014/main" id="{700FE977-B75A-6475-312F-D399F8523117}"/>
              </a:ext>
            </a:extLst>
          </p:cNvPr>
          <p:cNvSpPr/>
          <p:nvPr/>
        </p:nvSpPr>
        <p:spPr>
          <a:xfrm>
            <a:off x="9579430" y="2287604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" name="object 7">
            <a:extLst>
              <a:ext uri="{FF2B5EF4-FFF2-40B4-BE49-F238E27FC236}">
                <a16:creationId xmlns:a16="http://schemas.microsoft.com/office/drawing/2014/main" id="{B21A532E-D08C-9765-99B8-1362C69CD9AA}"/>
              </a:ext>
            </a:extLst>
          </p:cNvPr>
          <p:cNvSpPr/>
          <p:nvPr/>
        </p:nvSpPr>
        <p:spPr>
          <a:xfrm>
            <a:off x="1703399" y="2118440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" name="object 8">
            <a:extLst>
              <a:ext uri="{FF2B5EF4-FFF2-40B4-BE49-F238E27FC236}">
                <a16:creationId xmlns:a16="http://schemas.microsoft.com/office/drawing/2014/main" id="{C39777C3-85E0-ABA2-D8A5-46412CFB4CF4}"/>
              </a:ext>
            </a:extLst>
          </p:cNvPr>
          <p:cNvSpPr/>
          <p:nvPr/>
        </p:nvSpPr>
        <p:spPr>
          <a:xfrm>
            <a:off x="4470982" y="211844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1" name="object 9">
            <a:extLst>
              <a:ext uri="{FF2B5EF4-FFF2-40B4-BE49-F238E27FC236}">
                <a16:creationId xmlns:a16="http://schemas.microsoft.com/office/drawing/2014/main" id="{D093FC74-4D49-9BD8-2D44-656DE4A98E55}"/>
              </a:ext>
            </a:extLst>
          </p:cNvPr>
          <p:cNvSpPr/>
          <p:nvPr/>
        </p:nvSpPr>
        <p:spPr>
          <a:xfrm>
            <a:off x="7031303" y="2118440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0">
            <a:extLst>
              <a:ext uri="{FF2B5EF4-FFF2-40B4-BE49-F238E27FC236}">
                <a16:creationId xmlns:a16="http://schemas.microsoft.com/office/drawing/2014/main" id="{DCB151DA-6FA6-1AEF-050E-FFA250D7E967}"/>
              </a:ext>
            </a:extLst>
          </p:cNvPr>
          <p:cNvSpPr/>
          <p:nvPr/>
        </p:nvSpPr>
        <p:spPr>
          <a:xfrm>
            <a:off x="9579430" y="2118440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12">
            <a:extLst>
              <a:ext uri="{FF2B5EF4-FFF2-40B4-BE49-F238E27FC236}">
                <a16:creationId xmlns:a16="http://schemas.microsoft.com/office/drawing/2014/main" id="{363BF120-24EC-D399-A66A-594E8610BAEF}"/>
              </a:ext>
            </a:extLst>
          </p:cNvPr>
          <p:cNvSpPr/>
          <p:nvPr/>
        </p:nvSpPr>
        <p:spPr>
          <a:xfrm>
            <a:off x="1703399" y="2202260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F87970F6-CA78-0353-029E-D2657000FE56}"/>
              </a:ext>
            </a:extLst>
          </p:cNvPr>
          <p:cNvSpPr/>
          <p:nvPr/>
        </p:nvSpPr>
        <p:spPr>
          <a:xfrm>
            <a:off x="4470982" y="220226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6" name="object 14">
            <a:extLst>
              <a:ext uri="{FF2B5EF4-FFF2-40B4-BE49-F238E27FC236}">
                <a16:creationId xmlns:a16="http://schemas.microsoft.com/office/drawing/2014/main" id="{06239F8B-D292-AE73-0F03-25433CD1A5B9}"/>
              </a:ext>
            </a:extLst>
          </p:cNvPr>
          <p:cNvSpPr/>
          <p:nvPr/>
        </p:nvSpPr>
        <p:spPr>
          <a:xfrm>
            <a:off x="7031303" y="2202260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7" name="object 15">
            <a:extLst>
              <a:ext uri="{FF2B5EF4-FFF2-40B4-BE49-F238E27FC236}">
                <a16:creationId xmlns:a16="http://schemas.microsoft.com/office/drawing/2014/main" id="{3904CD0E-40DC-BA98-BA68-F8C0D04352D8}"/>
              </a:ext>
            </a:extLst>
          </p:cNvPr>
          <p:cNvSpPr/>
          <p:nvPr/>
        </p:nvSpPr>
        <p:spPr>
          <a:xfrm>
            <a:off x="9579430" y="2202260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9" name="object 17">
            <a:extLst>
              <a:ext uri="{FF2B5EF4-FFF2-40B4-BE49-F238E27FC236}">
                <a16:creationId xmlns:a16="http://schemas.microsoft.com/office/drawing/2014/main" id="{C8EF82B1-FEB8-95F8-E446-310BC095B2E7}"/>
              </a:ext>
            </a:extLst>
          </p:cNvPr>
          <p:cNvSpPr/>
          <p:nvPr/>
        </p:nvSpPr>
        <p:spPr>
          <a:xfrm>
            <a:off x="1703399" y="2539063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0" name="object 18">
            <a:extLst>
              <a:ext uri="{FF2B5EF4-FFF2-40B4-BE49-F238E27FC236}">
                <a16:creationId xmlns:a16="http://schemas.microsoft.com/office/drawing/2014/main" id="{294997CC-74F2-4AD4-DDAB-5B7ACD093D8C}"/>
              </a:ext>
            </a:extLst>
          </p:cNvPr>
          <p:cNvSpPr/>
          <p:nvPr/>
        </p:nvSpPr>
        <p:spPr>
          <a:xfrm>
            <a:off x="4470982" y="2539063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1" name="object 19">
            <a:extLst>
              <a:ext uri="{FF2B5EF4-FFF2-40B4-BE49-F238E27FC236}">
                <a16:creationId xmlns:a16="http://schemas.microsoft.com/office/drawing/2014/main" id="{93F1BC6C-91DB-756E-43C7-D834D569441C}"/>
              </a:ext>
            </a:extLst>
          </p:cNvPr>
          <p:cNvSpPr/>
          <p:nvPr/>
        </p:nvSpPr>
        <p:spPr>
          <a:xfrm>
            <a:off x="7031303" y="2539063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2" name="object 20">
            <a:extLst>
              <a:ext uri="{FF2B5EF4-FFF2-40B4-BE49-F238E27FC236}">
                <a16:creationId xmlns:a16="http://schemas.microsoft.com/office/drawing/2014/main" id="{64843D7A-B289-A5FA-4FAF-FE7471758ACE}"/>
              </a:ext>
            </a:extLst>
          </p:cNvPr>
          <p:cNvSpPr/>
          <p:nvPr/>
        </p:nvSpPr>
        <p:spPr>
          <a:xfrm>
            <a:off x="9579430" y="2539063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2">
            <a:extLst>
              <a:ext uri="{FF2B5EF4-FFF2-40B4-BE49-F238E27FC236}">
                <a16:creationId xmlns:a16="http://schemas.microsoft.com/office/drawing/2014/main" id="{7DEB653D-FF4E-B046-FA64-665371B657A4}"/>
              </a:ext>
            </a:extLst>
          </p:cNvPr>
          <p:cNvSpPr/>
          <p:nvPr/>
        </p:nvSpPr>
        <p:spPr>
          <a:xfrm>
            <a:off x="1703399" y="2368375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5" name="object 23">
            <a:extLst>
              <a:ext uri="{FF2B5EF4-FFF2-40B4-BE49-F238E27FC236}">
                <a16:creationId xmlns:a16="http://schemas.microsoft.com/office/drawing/2014/main" id="{6BE4103D-39D9-4952-7285-578C14D4EC90}"/>
              </a:ext>
            </a:extLst>
          </p:cNvPr>
          <p:cNvSpPr/>
          <p:nvPr/>
        </p:nvSpPr>
        <p:spPr>
          <a:xfrm>
            <a:off x="4470982" y="236837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6" name="object 24">
            <a:extLst>
              <a:ext uri="{FF2B5EF4-FFF2-40B4-BE49-F238E27FC236}">
                <a16:creationId xmlns:a16="http://schemas.microsoft.com/office/drawing/2014/main" id="{5CD3E6AD-78F7-9A1C-EC88-252022065292}"/>
              </a:ext>
            </a:extLst>
          </p:cNvPr>
          <p:cNvSpPr/>
          <p:nvPr/>
        </p:nvSpPr>
        <p:spPr>
          <a:xfrm>
            <a:off x="7031303" y="2368375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7" name="object 25">
            <a:extLst>
              <a:ext uri="{FF2B5EF4-FFF2-40B4-BE49-F238E27FC236}">
                <a16:creationId xmlns:a16="http://schemas.microsoft.com/office/drawing/2014/main" id="{EDA3F7DE-6978-EDEE-4F68-EE73562A5454}"/>
              </a:ext>
            </a:extLst>
          </p:cNvPr>
          <p:cNvSpPr/>
          <p:nvPr/>
        </p:nvSpPr>
        <p:spPr>
          <a:xfrm>
            <a:off x="9579430" y="2368375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7">
            <a:extLst>
              <a:ext uri="{FF2B5EF4-FFF2-40B4-BE49-F238E27FC236}">
                <a16:creationId xmlns:a16="http://schemas.microsoft.com/office/drawing/2014/main" id="{7FD55B9C-633A-94AB-1492-A56574C08D9B}"/>
              </a:ext>
            </a:extLst>
          </p:cNvPr>
          <p:cNvSpPr/>
          <p:nvPr/>
        </p:nvSpPr>
        <p:spPr>
          <a:xfrm>
            <a:off x="1703399" y="2453719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8">
            <a:extLst>
              <a:ext uri="{FF2B5EF4-FFF2-40B4-BE49-F238E27FC236}">
                <a16:creationId xmlns:a16="http://schemas.microsoft.com/office/drawing/2014/main" id="{41838E79-DE7B-C91F-8457-6C4F11731335}"/>
              </a:ext>
            </a:extLst>
          </p:cNvPr>
          <p:cNvSpPr/>
          <p:nvPr/>
        </p:nvSpPr>
        <p:spPr>
          <a:xfrm>
            <a:off x="4470982" y="2453719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1" name="object 29">
            <a:extLst>
              <a:ext uri="{FF2B5EF4-FFF2-40B4-BE49-F238E27FC236}">
                <a16:creationId xmlns:a16="http://schemas.microsoft.com/office/drawing/2014/main" id="{0703DCAD-5BCC-DDD9-C1CA-509EF9259B64}"/>
              </a:ext>
            </a:extLst>
          </p:cNvPr>
          <p:cNvSpPr/>
          <p:nvPr/>
        </p:nvSpPr>
        <p:spPr>
          <a:xfrm>
            <a:off x="7031303" y="2453719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2" name="object 30">
            <a:extLst>
              <a:ext uri="{FF2B5EF4-FFF2-40B4-BE49-F238E27FC236}">
                <a16:creationId xmlns:a16="http://schemas.microsoft.com/office/drawing/2014/main" id="{9D93D68B-26C2-100D-1339-4DE74C0FE43D}"/>
              </a:ext>
            </a:extLst>
          </p:cNvPr>
          <p:cNvSpPr/>
          <p:nvPr/>
        </p:nvSpPr>
        <p:spPr>
          <a:xfrm>
            <a:off x="9579430" y="2453719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6" name="object 34">
            <a:extLst>
              <a:ext uri="{FF2B5EF4-FFF2-40B4-BE49-F238E27FC236}">
                <a16:creationId xmlns:a16="http://schemas.microsoft.com/office/drawing/2014/main" id="{E4ADC080-4959-194E-3F2B-E2DE9A33E135}"/>
              </a:ext>
            </a:extLst>
          </p:cNvPr>
          <p:cNvGrpSpPr/>
          <p:nvPr/>
        </p:nvGrpSpPr>
        <p:grpSpPr>
          <a:xfrm>
            <a:off x="2184983" y="1373529"/>
            <a:ext cx="2286000" cy="1446784"/>
            <a:chOff x="973074" y="1593341"/>
            <a:chExt cx="2286000" cy="1446784"/>
          </a:xfrm>
        </p:grpSpPr>
        <p:sp>
          <p:nvSpPr>
            <p:cNvPr id="38" name="object 36">
              <a:extLst>
                <a:ext uri="{FF2B5EF4-FFF2-40B4-BE49-F238E27FC236}">
                  <a16:creationId xmlns:a16="http://schemas.microsoft.com/office/drawing/2014/main" id="{4326093A-D6FD-2165-B980-76304A624CA5}"/>
                </a:ext>
              </a:extLst>
            </p:cNvPr>
            <p:cNvSpPr/>
            <p:nvPr/>
          </p:nvSpPr>
          <p:spPr>
            <a:xfrm>
              <a:off x="973074" y="1968245"/>
              <a:ext cx="2286000" cy="1071880"/>
            </a:xfrm>
            <a:custGeom>
              <a:avLst/>
              <a:gdLst/>
              <a:ahLst/>
              <a:cxnLst/>
              <a:rect l="l" t="t" r="r" b="b"/>
              <a:pathLst>
                <a:path w="2286000" h="1071880">
                  <a:moveTo>
                    <a:pt x="2286000" y="0"/>
                  </a:moveTo>
                  <a:lnTo>
                    <a:pt x="0" y="0"/>
                  </a:lnTo>
                  <a:lnTo>
                    <a:pt x="0" y="1071372"/>
                  </a:lnTo>
                  <a:lnTo>
                    <a:pt x="2286000" y="1071372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4EC3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7">
              <a:extLst>
                <a:ext uri="{FF2B5EF4-FFF2-40B4-BE49-F238E27FC236}">
                  <a16:creationId xmlns:a16="http://schemas.microsoft.com/office/drawing/2014/main" id="{998B8B00-4972-C671-6FC8-779B4FE08D24}"/>
                </a:ext>
              </a:extLst>
            </p:cNvPr>
            <p:cNvSpPr/>
            <p:nvPr/>
          </p:nvSpPr>
          <p:spPr>
            <a:xfrm>
              <a:off x="973074" y="1968245"/>
              <a:ext cx="2286000" cy="1071880"/>
            </a:xfrm>
            <a:custGeom>
              <a:avLst/>
              <a:gdLst/>
              <a:ahLst/>
              <a:cxnLst/>
              <a:rect l="l" t="t" r="r" b="b"/>
              <a:pathLst>
                <a:path w="2286000" h="1071880">
                  <a:moveTo>
                    <a:pt x="0" y="1071372"/>
                  </a:moveTo>
                  <a:lnTo>
                    <a:pt x="2286000" y="1071372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71372"/>
                  </a:lnTo>
                  <a:close/>
                </a:path>
              </a:pathLst>
            </a:custGeom>
            <a:ln w="28575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0" name="object 38">
              <a:extLst>
                <a:ext uri="{FF2B5EF4-FFF2-40B4-BE49-F238E27FC236}">
                  <a16:creationId xmlns:a16="http://schemas.microsoft.com/office/drawing/2014/main" id="{6A00337F-FE0E-C409-C6B3-EB6AEABB0E6F}"/>
                </a:ext>
              </a:extLst>
            </p:cNvPr>
            <p:cNvSpPr/>
            <p:nvPr/>
          </p:nvSpPr>
          <p:spPr>
            <a:xfrm>
              <a:off x="1690763" y="1593341"/>
              <a:ext cx="830580" cy="829310"/>
            </a:xfrm>
            <a:custGeom>
              <a:avLst/>
              <a:gdLst/>
              <a:ahLst/>
              <a:cxnLst/>
              <a:rect l="l" t="t" r="r" b="b"/>
              <a:pathLst>
                <a:path w="830580" h="829310">
                  <a:moveTo>
                    <a:pt x="415290" y="0"/>
                  </a:moveTo>
                  <a:lnTo>
                    <a:pt x="366857" y="2788"/>
                  </a:lnTo>
                  <a:lnTo>
                    <a:pt x="320066" y="10945"/>
                  </a:lnTo>
                  <a:lnTo>
                    <a:pt x="275228" y="24161"/>
                  </a:lnTo>
                  <a:lnTo>
                    <a:pt x="232654" y="42125"/>
                  </a:lnTo>
                  <a:lnTo>
                    <a:pt x="192656" y="64526"/>
                  </a:lnTo>
                  <a:lnTo>
                    <a:pt x="155545" y="91053"/>
                  </a:lnTo>
                  <a:lnTo>
                    <a:pt x="121634" y="121396"/>
                  </a:lnTo>
                  <a:lnTo>
                    <a:pt x="91233" y="155243"/>
                  </a:lnTo>
                  <a:lnTo>
                    <a:pt x="64654" y="192285"/>
                  </a:lnTo>
                  <a:lnTo>
                    <a:pt x="42209" y="232210"/>
                  </a:lnTo>
                  <a:lnTo>
                    <a:pt x="24210" y="274707"/>
                  </a:lnTo>
                  <a:lnTo>
                    <a:pt x="10967" y="319466"/>
                  </a:lnTo>
                  <a:lnTo>
                    <a:pt x="2793" y="366177"/>
                  </a:lnTo>
                  <a:lnTo>
                    <a:pt x="0" y="414528"/>
                  </a:lnTo>
                  <a:lnTo>
                    <a:pt x="2793" y="462878"/>
                  </a:lnTo>
                  <a:lnTo>
                    <a:pt x="10967" y="509589"/>
                  </a:lnTo>
                  <a:lnTo>
                    <a:pt x="24210" y="554348"/>
                  </a:lnTo>
                  <a:lnTo>
                    <a:pt x="42209" y="596845"/>
                  </a:lnTo>
                  <a:lnTo>
                    <a:pt x="64654" y="636770"/>
                  </a:lnTo>
                  <a:lnTo>
                    <a:pt x="91233" y="673812"/>
                  </a:lnTo>
                  <a:lnTo>
                    <a:pt x="121634" y="707659"/>
                  </a:lnTo>
                  <a:lnTo>
                    <a:pt x="155545" y="738002"/>
                  </a:lnTo>
                  <a:lnTo>
                    <a:pt x="192656" y="764529"/>
                  </a:lnTo>
                  <a:lnTo>
                    <a:pt x="232654" y="786930"/>
                  </a:lnTo>
                  <a:lnTo>
                    <a:pt x="275228" y="804894"/>
                  </a:lnTo>
                  <a:lnTo>
                    <a:pt x="320066" y="818110"/>
                  </a:lnTo>
                  <a:lnTo>
                    <a:pt x="366857" y="826267"/>
                  </a:lnTo>
                  <a:lnTo>
                    <a:pt x="415290" y="829056"/>
                  </a:lnTo>
                  <a:lnTo>
                    <a:pt x="463722" y="826267"/>
                  </a:lnTo>
                  <a:lnTo>
                    <a:pt x="510513" y="818110"/>
                  </a:lnTo>
                  <a:lnTo>
                    <a:pt x="555351" y="804894"/>
                  </a:lnTo>
                  <a:lnTo>
                    <a:pt x="597925" y="786930"/>
                  </a:lnTo>
                  <a:lnTo>
                    <a:pt x="637923" y="764529"/>
                  </a:lnTo>
                  <a:lnTo>
                    <a:pt x="675034" y="738002"/>
                  </a:lnTo>
                  <a:lnTo>
                    <a:pt x="708945" y="707659"/>
                  </a:lnTo>
                  <a:lnTo>
                    <a:pt x="739346" y="673812"/>
                  </a:lnTo>
                  <a:lnTo>
                    <a:pt x="765925" y="636770"/>
                  </a:lnTo>
                  <a:lnTo>
                    <a:pt x="788370" y="596845"/>
                  </a:lnTo>
                  <a:lnTo>
                    <a:pt x="806369" y="554348"/>
                  </a:lnTo>
                  <a:lnTo>
                    <a:pt x="819612" y="509589"/>
                  </a:lnTo>
                  <a:lnTo>
                    <a:pt x="827786" y="462878"/>
                  </a:lnTo>
                  <a:lnTo>
                    <a:pt x="830580" y="414528"/>
                  </a:lnTo>
                  <a:lnTo>
                    <a:pt x="827786" y="366177"/>
                  </a:lnTo>
                  <a:lnTo>
                    <a:pt x="819612" y="319466"/>
                  </a:lnTo>
                  <a:lnTo>
                    <a:pt x="806369" y="274707"/>
                  </a:lnTo>
                  <a:lnTo>
                    <a:pt x="788370" y="232210"/>
                  </a:lnTo>
                  <a:lnTo>
                    <a:pt x="765925" y="192285"/>
                  </a:lnTo>
                  <a:lnTo>
                    <a:pt x="739346" y="155243"/>
                  </a:lnTo>
                  <a:lnTo>
                    <a:pt x="708945" y="121396"/>
                  </a:lnTo>
                  <a:lnTo>
                    <a:pt x="675034" y="91053"/>
                  </a:lnTo>
                  <a:lnTo>
                    <a:pt x="637923" y="64526"/>
                  </a:lnTo>
                  <a:lnTo>
                    <a:pt x="597925" y="42125"/>
                  </a:lnTo>
                  <a:lnTo>
                    <a:pt x="555351" y="24161"/>
                  </a:lnTo>
                  <a:lnTo>
                    <a:pt x="510513" y="10945"/>
                  </a:lnTo>
                  <a:lnTo>
                    <a:pt x="463722" y="2788"/>
                  </a:lnTo>
                  <a:lnTo>
                    <a:pt x="41529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1" name="object 39">
              <a:extLst>
                <a:ext uri="{FF2B5EF4-FFF2-40B4-BE49-F238E27FC236}">
                  <a16:creationId xmlns:a16="http://schemas.microsoft.com/office/drawing/2014/main" id="{0804FE68-CD1E-2789-D34C-4CC36D2704D7}"/>
                </a:ext>
              </a:extLst>
            </p:cNvPr>
            <p:cNvSpPr/>
            <p:nvPr/>
          </p:nvSpPr>
          <p:spPr>
            <a:xfrm>
              <a:off x="1701546" y="1593341"/>
              <a:ext cx="830580" cy="829310"/>
            </a:xfrm>
            <a:custGeom>
              <a:avLst/>
              <a:gdLst/>
              <a:ahLst/>
              <a:cxnLst/>
              <a:rect l="l" t="t" r="r" b="b"/>
              <a:pathLst>
                <a:path w="830580" h="829310">
                  <a:moveTo>
                    <a:pt x="0" y="414528"/>
                  </a:moveTo>
                  <a:lnTo>
                    <a:pt x="2793" y="366177"/>
                  </a:lnTo>
                  <a:lnTo>
                    <a:pt x="10967" y="319466"/>
                  </a:lnTo>
                  <a:lnTo>
                    <a:pt x="24210" y="274707"/>
                  </a:lnTo>
                  <a:lnTo>
                    <a:pt x="42209" y="232210"/>
                  </a:lnTo>
                  <a:lnTo>
                    <a:pt x="64654" y="192285"/>
                  </a:lnTo>
                  <a:lnTo>
                    <a:pt x="91233" y="155243"/>
                  </a:lnTo>
                  <a:lnTo>
                    <a:pt x="121634" y="121396"/>
                  </a:lnTo>
                  <a:lnTo>
                    <a:pt x="155545" y="91053"/>
                  </a:lnTo>
                  <a:lnTo>
                    <a:pt x="192656" y="64526"/>
                  </a:lnTo>
                  <a:lnTo>
                    <a:pt x="232654" y="42125"/>
                  </a:lnTo>
                  <a:lnTo>
                    <a:pt x="275228" y="24161"/>
                  </a:lnTo>
                  <a:lnTo>
                    <a:pt x="320066" y="10945"/>
                  </a:lnTo>
                  <a:lnTo>
                    <a:pt x="366857" y="2788"/>
                  </a:lnTo>
                  <a:lnTo>
                    <a:pt x="415290" y="0"/>
                  </a:lnTo>
                  <a:lnTo>
                    <a:pt x="463722" y="2788"/>
                  </a:lnTo>
                  <a:lnTo>
                    <a:pt x="510513" y="10945"/>
                  </a:lnTo>
                  <a:lnTo>
                    <a:pt x="555351" y="24161"/>
                  </a:lnTo>
                  <a:lnTo>
                    <a:pt x="597925" y="42125"/>
                  </a:lnTo>
                  <a:lnTo>
                    <a:pt x="637923" y="64526"/>
                  </a:lnTo>
                  <a:lnTo>
                    <a:pt x="675034" y="91053"/>
                  </a:lnTo>
                  <a:lnTo>
                    <a:pt x="708945" y="121396"/>
                  </a:lnTo>
                  <a:lnTo>
                    <a:pt x="739346" y="155243"/>
                  </a:lnTo>
                  <a:lnTo>
                    <a:pt x="765925" y="192285"/>
                  </a:lnTo>
                  <a:lnTo>
                    <a:pt x="788370" y="232210"/>
                  </a:lnTo>
                  <a:lnTo>
                    <a:pt x="806369" y="274707"/>
                  </a:lnTo>
                  <a:lnTo>
                    <a:pt x="819612" y="319466"/>
                  </a:lnTo>
                  <a:lnTo>
                    <a:pt x="827786" y="366177"/>
                  </a:lnTo>
                  <a:lnTo>
                    <a:pt x="830580" y="414528"/>
                  </a:lnTo>
                  <a:lnTo>
                    <a:pt x="827786" y="462878"/>
                  </a:lnTo>
                  <a:lnTo>
                    <a:pt x="819612" y="509589"/>
                  </a:lnTo>
                  <a:lnTo>
                    <a:pt x="806369" y="554348"/>
                  </a:lnTo>
                  <a:lnTo>
                    <a:pt x="788370" y="596845"/>
                  </a:lnTo>
                  <a:lnTo>
                    <a:pt x="765925" y="636770"/>
                  </a:lnTo>
                  <a:lnTo>
                    <a:pt x="739346" y="673812"/>
                  </a:lnTo>
                  <a:lnTo>
                    <a:pt x="708945" y="707659"/>
                  </a:lnTo>
                  <a:lnTo>
                    <a:pt x="675034" y="738002"/>
                  </a:lnTo>
                  <a:lnTo>
                    <a:pt x="637923" y="764529"/>
                  </a:lnTo>
                  <a:lnTo>
                    <a:pt x="597925" y="786930"/>
                  </a:lnTo>
                  <a:lnTo>
                    <a:pt x="555351" y="804894"/>
                  </a:lnTo>
                  <a:lnTo>
                    <a:pt x="510513" y="818110"/>
                  </a:lnTo>
                  <a:lnTo>
                    <a:pt x="463722" y="826267"/>
                  </a:lnTo>
                  <a:lnTo>
                    <a:pt x="415290" y="829056"/>
                  </a:lnTo>
                  <a:lnTo>
                    <a:pt x="366857" y="826267"/>
                  </a:lnTo>
                  <a:lnTo>
                    <a:pt x="320066" y="818110"/>
                  </a:lnTo>
                  <a:lnTo>
                    <a:pt x="275228" y="804894"/>
                  </a:lnTo>
                  <a:lnTo>
                    <a:pt x="232654" y="786930"/>
                  </a:lnTo>
                  <a:lnTo>
                    <a:pt x="192656" y="764529"/>
                  </a:lnTo>
                  <a:lnTo>
                    <a:pt x="155545" y="738002"/>
                  </a:lnTo>
                  <a:lnTo>
                    <a:pt x="121634" y="707659"/>
                  </a:lnTo>
                  <a:lnTo>
                    <a:pt x="91233" y="673812"/>
                  </a:lnTo>
                  <a:lnTo>
                    <a:pt x="64654" y="636770"/>
                  </a:lnTo>
                  <a:lnTo>
                    <a:pt x="42209" y="596845"/>
                  </a:lnTo>
                  <a:lnTo>
                    <a:pt x="24210" y="554348"/>
                  </a:lnTo>
                  <a:lnTo>
                    <a:pt x="10967" y="509589"/>
                  </a:lnTo>
                  <a:lnTo>
                    <a:pt x="2793" y="462878"/>
                  </a:lnTo>
                  <a:lnTo>
                    <a:pt x="0" y="414528"/>
                  </a:lnTo>
                  <a:close/>
                </a:path>
              </a:pathLst>
            </a:custGeom>
            <a:ln w="1905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44" name="object 45">
            <a:extLst>
              <a:ext uri="{FF2B5EF4-FFF2-40B4-BE49-F238E27FC236}">
                <a16:creationId xmlns:a16="http://schemas.microsoft.com/office/drawing/2014/main" id="{A2DB04B2-C96B-576B-3A3B-086249792702}"/>
              </a:ext>
            </a:extLst>
          </p:cNvPr>
          <p:cNvGrpSpPr/>
          <p:nvPr/>
        </p:nvGrpSpPr>
        <p:grpSpPr>
          <a:xfrm>
            <a:off x="4745303" y="1356765"/>
            <a:ext cx="2286000" cy="1461643"/>
            <a:chOff x="3533394" y="1576577"/>
            <a:chExt cx="2286000" cy="1461643"/>
          </a:xfrm>
        </p:grpSpPr>
        <p:sp>
          <p:nvSpPr>
            <p:cNvPr id="45" name="object 46">
              <a:extLst>
                <a:ext uri="{FF2B5EF4-FFF2-40B4-BE49-F238E27FC236}">
                  <a16:creationId xmlns:a16="http://schemas.microsoft.com/office/drawing/2014/main" id="{7579CFE6-750A-A660-3518-ECE69F5379B4}"/>
                </a:ext>
              </a:extLst>
            </p:cNvPr>
            <p:cNvSpPr/>
            <p:nvPr/>
          </p:nvSpPr>
          <p:spPr>
            <a:xfrm>
              <a:off x="3533394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2286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2286000" y="1069848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1A9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6" name="object 47">
              <a:extLst>
                <a:ext uri="{FF2B5EF4-FFF2-40B4-BE49-F238E27FC236}">
                  <a16:creationId xmlns:a16="http://schemas.microsoft.com/office/drawing/2014/main" id="{FF270D00-793F-63AF-3BF2-700A5E190B39}"/>
                </a:ext>
              </a:extLst>
            </p:cNvPr>
            <p:cNvSpPr/>
            <p:nvPr/>
          </p:nvSpPr>
          <p:spPr>
            <a:xfrm>
              <a:off x="3533394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0" y="1069848"/>
                  </a:moveTo>
                  <a:lnTo>
                    <a:pt x="2286000" y="106984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28575">
              <a:solidFill>
                <a:srgbClr val="F1A9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7" name="object 48">
              <a:extLst>
                <a:ext uri="{FF2B5EF4-FFF2-40B4-BE49-F238E27FC236}">
                  <a16:creationId xmlns:a16="http://schemas.microsoft.com/office/drawing/2014/main" id="{CC80FE97-822B-2FB1-7153-C05108397FD6}"/>
                </a:ext>
              </a:extLst>
            </p:cNvPr>
            <p:cNvSpPr/>
            <p:nvPr/>
          </p:nvSpPr>
          <p:spPr>
            <a:xfrm>
              <a:off x="4261866" y="157657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415289" y="0"/>
                  </a:moveTo>
                  <a:lnTo>
                    <a:pt x="366857" y="2793"/>
                  </a:lnTo>
                  <a:lnTo>
                    <a:pt x="320066" y="10967"/>
                  </a:lnTo>
                  <a:lnTo>
                    <a:pt x="275228" y="24210"/>
                  </a:lnTo>
                  <a:lnTo>
                    <a:pt x="232654" y="42209"/>
                  </a:lnTo>
                  <a:lnTo>
                    <a:pt x="192656" y="64654"/>
                  </a:lnTo>
                  <a:lnTo>
                    <a:pt x="155545" y="91233"/>
                  </a:lnTo>
                  <a:lnTo>
                    <a:pt x="121634" y="121634"/>
                  </a:lnTo>
                  <a:lnTo>
                    <a:pt x="91233" y="155545"/>
                  </a:lnTo>
                  <a:lnTo>
                    <a:pt x="64654" y="192656"/>
                  </a:lnTo>
                  <a:lnTo>
                    <a:pt x="42209" y="232654"/>
                  </a:lnTo>
                  <a:lnTo>
                    <a:pt x="24210" y="275228"/>
                  </a:lnTo>
                  <a:lnTo>
                    <a:pt x="10967" y="320066"/>
                  </a:lnTo>
                  <a:lnTo>
                    <a:pt x="2793" y="366857"/>
                  </a:lnTo>
                  <a:lnTo>
                    <a:pt x="0" y="415289"/>
                  </a:lnTo>
                  <a:lnTo>
                    <a:pt x="2793" y="463722"/>
                  </a:lnTo>
                  <a:lnTo>
                    <a:pt x="10967" y="510513"/>
                  </a:lnTo>
                  <a:lnTo>
                    <a:pt x="24210" y="555351"/>
                  </a:lnTo>
                  <a:lnTo>
                    <a:pt x="42209" y="597925"/>
                  </a:lnTo>
                  <a:lnTo>
                    <a:pt x="64654" y="637923"/>
                  </a:lnTo>
                  <a:lnTo>
                    <a:pt x="91233" y="675034"/>
                  </a:lnTo>
                  <a:lnTo>
                    <a:pt x="121634" y="708945"/>
                  </a:lnTo>
                  <a:lnTo>
                    <a:pt x="155545" y="739346"/>
                  </a:lnTo>
                  <a:lnTo>
                    <a:pt x="192656" y="765925"/>
                  </a:lnTo>
                  <a:lnTo>
                    <a:pt x="232654" y="788370"/>
                  </a:lnTo>
                  <a:lnTo>
                    <a:pt x="275228" y="806369"/>
                  </a:lnTo>
                  <a:lnTo>
                    <a:pt x="320066" y="819612"/>
                  </a:lnTo>
                  <a:lnTo>
                    <a:pt x="366857" y="827786"/>
                  </a:lnTo>
                  <a:lnTo>
                    <a:pt x="415289" y="830580"/>
                  </a:lnTo>
                  <a:lnTo>
                    <a:pt x="463722" y="827786"/>
                  </a:lnTo>
                  <a:lnTo>
                    <a:pt x="510513" y="819612"/>
                  </a:lnTo>
                  <a:lnTo>
                    <a:pt x="555351" y="806369"/>
                  </a:lnTo>
                  <a:lnTo>
                    <a:pt x="597925" y="788370"/>
                  </a:lnTo>
                  <a:lnTo>
                    <a:pt x="637923" y="765925"/>
                  </a:lnTo>
                  <a:lnTo>
                    <a:pt x="675034" y="739346"/>
                  </a:lnTo>
                  <a:lnTo>
                    <a:pt x="708945" y="708945"/>
                  </a:lnTo>
                  <a:lnTo>
                    <a:pt x="739346" y="675034"/>
                  </a:lnTo>
                  <a:lnTo>
                    <a:pt x="765925" y="637923"/>
                  </a:lnTo>
                  <a:lnTo>
                    <a:pt x="788370" y="597925"/>
                  </a:lnTo>
                  <a:lnTo>
                    <a:pt x="806369" y="555351"/>
                  </a:lnTo>
                  <a:lnTo>
                    <a:pt x="819612" y="510513"/>
                  </a:lnTo>
                  <a:lnTo>
                    <a:pt x="827786" y="463722"/>
                  </a:lnTo>
                  <a:lnTo>
                    <a:pt x="830580" y="415289"/>
                  </a:lnTo>
                  <a:lnTo>
                    <a:pt x="827786" y="366857"/>
                  </a:lnTo>
                  <a:lnTo>
                    <a:pt x="819612" y="320066"/>
                  </a:lnTo>
                  <a:lnTo>
                    <a:pt x="806369" y="275228"/>
                  </a:lnTo>
                  <a:lnTo>
                    <a:pt x="788370" y="232654"/>
                  </a:lnTo>
                  <a:lnTo>
                    <a:pt x="765925" y="192656"/>
                  </a:lnTo>
                  <a:lnTo>
                    <a:pt x="739346" y="155545"/>
                  </a:lnTo>
                  <a:lnTo>
                    <a:pt x="708945" y="121634"/>
                  </a:lnTo>
                  <a:lnTo>
                    <a:pt x="675034" y="91233"/>
                  </a:lnTo>
                  <a:lnTo>
                    <a:pt x="637923" y="64654"/>
                  </a:lnTo>
                  <a:lnTo>
                    <a:pt x="597925" y="42209"/>
                  </a:lnTo>
                  <a:lnTo>
                    <a:pt x="555351" y="24210"/>
                  </a:lnTo>
                  <a:lnTo>
                    <a:pt x="510513" y="10967"/>
                  </a:lnTo>
                  <a:lnTo>
                    <a:pt x="463722" y="2793"/>
                  </a:lnTo>
                  <a:lnTo>
                    <a:pt x="415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8" name="object 49">
              <a:extLst>
                <a:ext uri="{FF2B5EF4-FFF2-40B4-BE49-F238E27FC236}">
                  <a16:creationId xmlns:a16="http://schemas.microsoft.com/office/drawing/2014/main" id="{ECFCAF2A-89FD-1517-E712-14CBD48CD425}"/>
                </a:ext>
              </a:extLst>
            </p:cNvPr>
            <p:cNvSpPr/>
            <p:nvPr/>
          </p:nvSpPr>
          <p:spPr>
            <a:xfrm>
              <a:off x="4261866" y="157657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0" y="415289"/>
                  </a:moveTo>
                  <a:lnTo>
                    <a:pt x="2793" y="366857"/>
                  </a:lnTo>
                  <a:lnTo>
                    <a:pt x="10967" y="320066"/>
                  </a:lnTo>
                  <a:lnTo>
                    <a:pt x="24210" y="275228"/>
                  </a:lnTo>
                  <a:lnTo>
                    <a:pt x="42209" y="232654"/>
                  </a:lnTo>
                  <a:lnTo>
                    <a:pt x="64654" y="192656"/>
                  </a:lnTo>
                  <a:lnTo>
                    <a:pt x="91233" y="155545"/>
                  </a:lnTo>
                  <a:lnTo>
                    <a:pt x="121634" y="121634"/>
                  </a:lnTo>
                  <a:lnTo>
                    <a:pt x="155545" y="91233"/>
                  </a:lnTo>
                  <a:lnTo>
                    <a:pt x="192656" y="64654"/>
                  </a:lnTo>
                  <a:lnTo>
                    <a:pt x="232654" y="42209"/>
                  </a:lnTo>
                  <a:lnTo>
                    <a:pt x="275228" y="24210"/>
                  </a:lnTo>
                  <a:lnTo>
                    <a:pt x="320066" y="10967"/>
                  </a:lnTo>
                  <a:lnTo>
                    <a:pt x="366857" y="2793"/>
                  </a:lnTo>
                  <a:lnTo>
                    <a:pt x="415289" y="0"/>
                  </a:lnTo>
                  <a:lnTo>
                    <a:pt x="463722" y="2793"/>
                  </a:lnTo>
                  <a:lnTo>
                    <a:pt x="510513" y="10967"/>
                  </a:lnTo>
                  <a:lnTo>
                    <a:pt x="555351" y="24210"/>
                  </a:lnTo>
                  <a:lnTo>
                    <a:pt x="597925" y="42209"/>
                  </a:lnTo>
                  <a:lnTo>
                    <a:pt x="637923" y="64654"/>
                  </a:lnTo>
                  <a:lnTo>
                    <a:pt x="675034" y="91233"/>
                  </a:lnTo>
                  <a:lnTo>
                    <a:pt x="708945" y="121634"/>
                  </a:lnTo>
                  <a:lnTo>
                    <a:pt x="739346" y="155545"/>
                  </a:lnTo>
                  <a:lnTo>
                    <a:pt x="765925" y="192656"/>
                  </a:lnTo>
                  <a:lnTo>
                    <a:pt x="788370" y="232654"/>
                  </a:lnTo>
                  <a:lnTo>
                    <a:pt x="806369" y="275228"/>
                  </a:lnTo>
                  <a:lnTo>
                    <a:pt x="819612" y="320066"/>
                  </a:lnTo>
                  <a:lnTo>
                    <a:pt x="827786" y="366857"/>
                  </a:lnTo>
                  <a:lnTo>
                    <a:pt x="830580" y="415289"/>
                  </a:lnTo>
                  <a:lnTo>
                    <a:pt x="827786" y="463722"/>
                  </a:lnTo>
                  <a:lnTo>
                    <a:pt x="819612" y="510513"/>
                  </a:lnTo>
                  <a:lnTo>
                    <a:pt x="806369" y="555351"/>
                  </a:lnTo>
                  <a:lnTo>
                    <a:pt x="788370" y="597925"/>
                  </a:lnTo>
                  <a:lnTo>
                    <a:pt x="765925" y="637923"/>
                  </a:lnTo>
                  <a:lnTo>
                    <a:pt x="739346" y="675034"/>
                  </a:lnTo>
                  <a:lnTo>
                    <a:pt x="708945" y="708945"/>
                  </a:lnTo>
                  <a:lnTo>
                    <a:pt x="675034" y="739346"/>
                  </a:lnTo>
                  <a:lnTo>
                    <a:pt x="637923" y="765925"/>
                  </a:lnTo>
                  <a:lnTo>
                    <a:pt x="597925" y="788370"/>
                  </a:lnTo>
                  <a:lnTo>
                    <a:pt x="555351" y="806369"/>
                  </a:lnTo>
                  <a:lnTo>
                    <a:pt x="510513" y="819612"/>
                  </a:lnTo>
                  <a:lnTo>
                    <a:pt x="463722" y="827786"/>
                  </a:lnTo>
                  <a:lnTo>
                    <a:pt x="415289" y="830580"/>
                  </a:lnTo>
                  <a:lnTo>
                    <a:pt x="366857" y="827786"/>
                  </a:lnTo>
                  <a:lnTo>
                    <a:pt x="320066" y="819612"/>
                  </a:lnTo>
                  <a:lnTo>
                    <a:pt x="275228" y="806369"/>
                  </a:lnTo>
                  <a:lnTo>
                    <a:pt x="232654" y="788370"/>
                  </a:lnTo>
                  <a:lnTo>
                    <a:pt x="192656" y="765925"/>
                  </a:lnTo>
                  <a:lnTo>
                    <a:pt x="155545" y="739346"/>
                  </a:lnTo>
                  <a:lnTo>
                    <a:pt x="121634" y="708945"/>
                  </a:lnTo>
                  <a:lnTo>
                    <a:pt x="91233" y="675034"/>
                  </a:lnTo>
                  <a:lnTo>
                    <a:pt x="64654" y="637923"/>
                  </a:lnTo>
                  <a:lnTo>
                    <a:pt x="42209" y="597925"/>
                  </a:lnTo>
                  <a:lnTo>
                    <a:pt x="24210" y="555351"/>
                  </a:lnTo>
                  <a:lnTo>
                    <a:pt x="10967" y="510513"/>
                  </a:lnTo>
                  <a:lnTo>
                    <a:pt x="2793" y="463722"/>
                  </a:lnTo>
                  <a:lnTo>
                    <a:pt x="0" y="415289"/>
                  </a:lnTo>
                  <a:close/>
                </a:path>
              </a:pathLst>
            </a:custGeom>
            <a:ln w="19050">
              <a:solidFill>
                <a:srgbClr val="F1A9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50" name="object 51">
            <a:extLst>
              <a:ext uri="{FF2B5EF4-FFF2-40B4-BE49-F238E27FC236}">
                <a16:creationId xmlns:a16="http://schemas.microsoft.com/office/drawing/2014/main" id="{862BDE63-90E9-4B5A-A22F-736C8FA8D64C}"/>
              </a:ext>
            </a:extLst>
          </p:cNvPr>
          <p:cNvGrpSpPr/>
          <p:nvPr/>
        </p:nvGrpSpPr>
        <p:grpSpPr>
          <a:xfrm>
            <a:off x="7293430" y="1367116"/>
            <a:ext cx="2286000" cy="1451292"/>
            <a:chOff x="6081521" y="1586928"/>
            <a:chExt cx="2286000" cy="1451292"/>
          </a:xfrm>
        </p:grpSpPr>
        <p:sp>
          <p:nvSpPr>
            <p:cNvPr id="51" name="object 52">
              <a:extLst>
                <a:ext uri="{FF2B5EF4-FFF2-40B4-BE49-F238E27FC236}">
                  <a16:creationId xmlns:a16="http://schemas.microsoft.com/office/drawing/2014/main" id="{C321E7C5-37DA-0BF0-30F7-AE6C525D2FEB}"/>
                </a:ext>
              </a:extLst>
            </p:cNvPr>
            <p:cNvSpPr/>
            <p:nvPr/>
          </p:nvSpPr>
          <p:spPr>
            <a:xfrm>
              <a:off x="6081521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2286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2286000" y="1069848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9E46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2" name="object 53">
              <a:extLst>
                <a:ext uri="{FF2B5EF4-FFF2-40B4-BE49-F238E27FC236}">
                  <a16:creationId xmlns:a16="http://schemas.microsoft.com/office/drawing/2014/main" id="{662153BB-13CA-C238-5AB9-6FD527FBBC46}"/>
                </a:ext>
              </a:extLst>
            </p:cNvPr>
            <p:cNvSpPr/>
            <p:nvPr/>
          </p:nvSpPr>
          <p:spPr>
            <a:xfrm>
              <a:off x="6081521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0" y="1069848"/>
                  </a:moveTo>
                  <a:lnTo>
                    <a:pt x="2286000" y="106984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28575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3" name="object 54">
              <a:extLst>
                <a:ext uri="{FF2B5EF4-FFF2-40B4-BE49-F238E27FC236}">
                  <a16:creationId xmlns:a16="http://schemas.microsoft.com/office/drawing/2014/main" id="{999EEB89-F82D-1959-FD6A-12A7C18B2588}"/>
                </a:ext>
              </a:extLst>
            </p:cNvPr>
            <p:cNvSpPr/>
            <p:nvPr/>
          </p:nvSpPr>
          <p:spPr>
            <a:xfrm>
              <a:off x="6812228" y="1586928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414527" y="0"/>
                  </a:moveTo>
                  <a:lnTo>
                    <a:pt x="366177" y="2788"/>
                  </a:lnTo>
                  <a:lnTo>
                    <a:pt x="319466" y="10945"/>
                  </a:lnTo>
                  <a:lnTo>
                    <a:pt x="274707" y="24161"/>
                  </a:lnTo>
                  <a:lnTo>
                    <a:pt x="232210" y="42125"/>
                  </a:lnTo>
                  <a:lnTo>
                    <a:pt x="192285" y="64526"/>
                  </a:lnTo>
                  <a:lnTo>
                    <a:pt x="155243" y="91053"/>
                  </a:lnTo>
                  <a:lnTo>
                    <a:pt x="121396" y="121396"/>
                  </a:lnTo>
                  <a:lnTo>
                    <a:pt x="91053" y="155243"/>
                  </a:lnTo>
                  <a:lnTo>
                    <a:pt x="64526" y="192285"/>
                  </a:lnTo>
                  <a:lnTo>
                    <a:pt x="42125" y="232210"/>
                  </a:lnTo>
                  <a:lnTo>
                    <a:pt x="24161" y="274707"/>
                  </a:lnTo>
                  <a:lnTo>
                    <a:pt x="10945" y="319466"/>
                  </a:lnTo>
                  <a:lnTo>
                    <a:pt x="2788" y="366177"/>
                  </a:lnTo>
                  <a:lnTo>
                    <a:pt x="0" y="414528"/>
                  </a:lnTo>
                  <a:lnTo>
                    <a:pt x="2788" y="462878"/>
                  </a:lnTo>
                  <a:lnTo>
                    <a:pt x="10945" y="509589"/>
                  </a:lnTo>
                  <a:lnTo>
                    <a:pt x="24161" y="554348"/>
                  </a:lnTo>
                  <a:lnTo>
                    <a:pt x="42125" y="596845"/>
                  </a:lnTo>
                  <a:lnTo>
                    <a:pt x="64526" y="636770"/>
                  </a:lnTo>
                  <a:lnTo>
                    <a:pt x="91053" y="673812"/>
                  </a:lnTo>
                  <a:lnTo>
                    <a:pt x="121396" y="707659"/>
                  </a:lnTo>
                  <a:lnTo>
                    <a:pt x="155243" y="738002"/>
                  </a:lnTo>
                  <a:lnTo>
                    <a:pt x="192285" y="764529"/>
                  </a:lnTo>
                  <a:lnTo>
                    <a:pt x="232210" y="786930"/>
                  </a:lnTo>
                  <a:lnTo>
                    <a:pt x="274707" y="804894"/>
                  </a:lnTo>
                  <a:lnTo>
                    <a:pt x="319466" y="818110"/>
                  </a:lnTo>
                  <a:lnTo>
                    <a:pt x="366177" y="826267"/>
                  </a:lnTo>
                  <a:lnTo>
                    <a:pt x="414527" y="829056"/>
                  </a:lnTo>
                  <a:lnTo>
                    <a:pt x="462878" y="826267"/>
                  </a:lnTo>
                  <a:lnTo>
                    <a:pt x="509589" y="818110"/>
                  </a:lnTo>
                  <a:lnTo>
                    <a:pt x="554348" y="804894"/>
                  </a:lnTo>
                  <a:lnTo>
                    <a:pt x="596845" y="786930"/>
                  </a:lnTo>
                  <a:lnTo>
                    <a:pt x="636770" y="764529"/>
                  </a:lnTo>
                  <a:lnTo>
                    <a:pt x="673812" y="738002"/>
                  </a:lnTo>
                  <a:lnTo>
                    <a:pt x="707659" y="707659"/>
                  </a:lnTo>
                  <a:lnTo>
                    <a:pt x="738002" y="673812"/>
                  </a:lnTo>
                  <a:lnTo>
                    <a:pt x="764529" y="636770"/>
                  </a:lnTo>
                  <a:lnTo>
                    <a:pt x="786930" y="596845"/>
                  </a:lnTo>
                  <a:lnTo>
                    <a:pt x="804894" y="554348"/>
                  </a:lnTo>
                  <a:lnTo>
                    <a:pt x="818110" y="509589"/>
                  </a:lnTo>
                  <a:lnTo>
                    <a:pt x="826267" y="462878"/>
                  </a:lnTo>
                  <a:lnTo>
                    <a:pt x="829055" y="414528"/>
                  </a:lnTo>
                  <a:lnTo>
                    <a:pt x="826267" y="366177"/>
                  </a:lnTo>
                  <a:lnTo>
                    <a:pt x="818110" y="319466"/>
                  </a:lnTo>
                  <a:lnTo>
                    <a:pt x="804894" y="274707"/>
                  </a:lnTo>
                  <a:lnTo>
                    <a:pt x="786930" y="232210"/>
                  </a:lnTo>
                  <a:lnTo>
                    <a:pt x="764529" y="192285"/>
                  </a:lnTo>
                  <a:lnTo>
                    <a:pt x="738002" y="155243"/>
                  </a:lnTo>
                  <a:lnTo>
                    <a:pt x="707659" y="121396"/>
                  </a:lnTo>
                  <a:lnTo>
                    <a:pt x="673812" y="91053"/>
                  </a:lnTo>
                  <a:lnTo>
                    <a:pt x="636770" y="64526"/>
                  </a:lnTo>
                  <a:lnTo>
                    <a:pt x="596845" y="42125"/>
                  </a:lnTo>
                  <a:lnTo>
                    <a:pt x="554348" y="24161"/>
                  </a:lnTo>
                  <a:lnTo>
                    <a:pt x="509589" y="10945"/>
                  </a:lnTo>
                  <a:lnTo>
                    <a:pt x="462878" y="278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4" name="object 55">
              <a:extLst>
                <a:ext uri="{FF2B5EF4-FFF2-40B4-BE49-F238E27FC236}">
                  <a16:creationId xmlns:a16="http://schemas.microsoft.com/office/drawing/2014/main" id="{EEF5E847-DE5C-25F3-6F8B-3132361DAD9C}"/>
                </a:ext>
              </a:extLst>
            </p:cNvPr>
            <p:cNvSpPr/>
            <p:nvPr/>
          </p:nvSpPr>
          <p:spPr>
            <a:xfrm>
              <a:off x="6809993" y="1593341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0" y="414528"/>
                  </a:moveTo>
                  <a:lnTo>
                    <a:pt x="2788" y="366177"/>
                  </a:lnTo>
                  <a:lnTo>
                    <a:pt x="10945" y="319466"/>
                  </a:lnTo>
                  <a:lnTo>
                    <a:pt x="24161" y="274707"/>
                  </a:lnTo>
                  <a:lnTo>
                    <a:pt x="42125" y="232210"/>
                  </a:lnTo>
                  <a:lnTo>
                    <a:pt x="64526" y="192285"/>
                  </a:lnTo>
                  <a:lnTo>
                    <a:pt x="91053" y="155243"/>
                  </a:lnTo>
                  <a:lnTo>
                    <a:pt x="121396" y="121396"/>
                  </a:lnTo>
                  <a:lnTo>
                    <a:pt x="155243" y="91053"/>
                  </a:lnTo>
                  <a:lnTo>
                    <a:pt x="192285" y="64526"/>
                  </a:lnTo>
                  <a:lnTo>
                    <a:pt x="232210" y="42125"/>
                  </a:lnTo>
                  <a:lnTo>
                    <a:pt x="274707" y="24161"/>
                  </a:lnTo>
                  <a:lnTo>
                    <a:pt x="319466" y="10945"/>
                  </a:lnTo>
                  <a:lnTo>
                    <a:pt x="366177" y="2788"/>
                  </a:lnTo>
                  <a:lnTo>
                    <a:pt x="414527" y="0"/>
                  </a:lnTo>
                  <a:lnTo>
                    <a:pt x="462878" y="2788"/>
                  </a:lnTo>
                  <a:lnTo>
                    <a:pt x="509589" y="10945"/>
                  </a:lnTo>
                  <a:lnTo>
                    <a:pt x="554348" y="24161"/>
                  </a:lnTo>
                  <a:lnTo>
                    <a:pt x="596845" y="42125"/>
                  </a:lnTo>
                  <a:lnTo>
                    <a:pt x="636770" y="64526"/>
                  </a:lnTo>
                  <a:lnTo>
                    <a:pt x="673812" y="91053"/>
                  </a:lnTo>
                  <a:lnTo>
                    <a:pt x="707659" y="121396"/>
                  </a:lnTo>
                  <a:lnTo>
                    <a:pt x="738002" y="155243"/>
                  </a:lnTo>
                  <a:lnTo>
                    <a:pt x="764529" y="192285"/>
                  </a:lnTo>
                  <a:lnTo>
                    <a:pt x="786930" y="232210"/>
                  </a:lnTo>
                  <a:lnTo>
                    <a:pt x="804894" y="274707"/>
                  </a:lnTo>
                  <a:lnTo>
                    <a:pt x="818110" y="319466"/>
                  </a:lnTo>
                  <a:lnTo>
                    <a:pt x="826267" y="366177"/>
                  </a:lnTo>
                  <a:lnTo>
                    <a:pt x="829055" y="414528"/>
                  </a:lnTo>
                  <a:lnTo>
                    <a:pt x="826267" y="462878"/>
                  </a:lnTo>
                  <a:lnTo>
                    <a:pt x="818110" y="509589"/>
                  </a:lnTo>
                  <a:lnTo>
                    <a:pt x="804894" y="554348"/>
                  </a:lnTo>
                  <a:lnTo>
                    <a:pt x="786930" y="596845"/>
                  </a:lnTo>
                  <a:lnTo>
                    <a:pt x="764529" y="636770"/>
                  </a:lnTo>
                  <a:lnTo>
                    <a:pt x="738002" y="673812"/>
                  </a:lnTo>
                  <a:lnTo>
                    <a:pt x="707659" y="707659"/>
                  </a:lnTo>
                  <a:lnTo>
                    <a:pt x="673812" y="738002"/>
                  </a:lnTo>
                  <a:lnTo>
                    <a:pt x="636770" y="764529"/>
                  </a:lnTo>
                  <a:lnTo>
                    <a:pt x="596845" y="786930"/>
                  </a:lnTo>
                  <a:lnTo>
                    <a:pt x="554348" y="804894"/>
                  </a:lnTo>
                  <a:lnTo>
                    <a:pt x="509589" y="818110"/>
                  </a:lnTo>
                  <a:lnTo>
                    <a:pt x="462878" y="826267"/>
                  </a:lnTo>
                  <a:lnTo>
                    <a:pt x="414527" y="829056"/>
                  </a:lnTo>
                  <a:lnTo>
                    <a:pt x="366177" y="826267"/>
                  </a:lnTo>
                  <a:lnTo>
                    <a:pt x="319466" y="818110"/>
                  </a:lnTo>
                  <a:lnTo>
                    <a:pt x="274707" y="804894"/>
                  </a:lnTo>
                  <a:lnTo>
                    <a:pt x="232210" y="786930"/>
                  </a:lnTo>
                  <a:lnTo>
                    <a:pt x="192285" y="764529"/>
                  </a:lnTo>
                  <a:lnTo>
                    <a:pt x="155243" y="738002"/>
                  </a:lnTo>
                  <a:lnTo>
                    <a:pt x="121396" y="707659"/>
                  </a:lnTo>
                  <a:lnTo>
                    <a:pt x="91053" y="673812"/>
                  </a:lnTo>
                  <a:lnTo>
                    <a:pt x="64526" y="636770"/>
                  </a:lnTo>
                  <a:lnTo>
                    <a:pt x="42125" y="596845"/>
                  </a:lnTo>
                  <a:lnTo>
                    <a:pt x="24161" y="554348"/>
                  </a:lnTo>
                  <a:lnTo>
                    <a:pt x="10945" y="509589"/>
                  </a:lnTo>
                  <a:lnTo>
                    <a:pt x="2788" y="462878"/>
                  </a:lnTo>
                  <a:lnTo>
                    <a:pt x="0" y="414528"/>
                  </a:lnTo>
                  <a:close/>
                </a:path>
              </a:pathLst>
            </a:custGeom>
            <a:ln w="19050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3" name="object 42">
            <a:extLst>
              <a:ext uri="{FF2B5EF4-FFF2-40B4-BE49-F238E27FC236}">
                <a16:creationId xmlns:a16="http://schemas.microsoft.com/office/drawing/2014/main" id="{27AC10CB-A228-507C-953E-41C0FD8CE34F}"/>
              </a:ext>
            </a:extLst>
          </p:cNvPr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  <p:grpSp>
        <p:nvGrpSpPr>
          <p:cNvPr id="58" name="object 59">
            <a:extLst>
              <a:ext uri="{FF2B5EF4-FFF2-40B4-BE49-F238E27FC236}">
                <a16:creationId xmlns:a16="http://schemas.microsoft.com/office/drawing/2014/main" id="{32BC5E7B-AC2A-E7F9-735D-1A7D25B3A2ED}"/>
              </a:ext>
            </a:extLst>
          </p:cNvPr>
          <p:cNvGrpSpPr/>
          <p:nvPr/>
        </p:nvGrpSpPr>
        <p:grpSpPr>
          <a:xfrm>
            <a:off x="9830564" y="1520269"/>
            <a:ext cx="789444" cy="1705355"/>
            <a:chOff x="11111483" y="3515867"/>
            <a:chExt cx="789444" cy="1705355"/>
          </a:xfrm>
        </p:grpSpPr>
        <p:pic>
          <p:nvPicPr>
            <p:cNvPr id="59" name="object 60">
              <a:extLst>
                <a:ext uri="{FF2B5EF4-FFF2-40B4-BE49-F238E27FC236}">
                  <a16:creationId xmlns:a16="http://schemas.microsoft.com/office/drawing/2014/main" id="{76F91755-DB1A-63E4-ED9C-2499CF461291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1483" y="3515867"/>
              <a:ext cx="789444" cy="1705355"/>
            </a:xfrm>
            <a:prstGeom prst="rect">
              <a:avLst/>
            </a:prstGeom>
          </p:spPr>
        </p:pic>
        <p:sp>
          <p:nvSpPr>
            <p:cNvPr id="60" name="object 61">
              <a:extLst>
                <a:ext uri="{FF2B5EF4-FFF2-40B4-BE49-F238E27FC236}">
                  <a16:creationId xmlns:a16="http://schemas.microsoft.com/office/drawing/2014/main" id="{E5388923-5AB9-1183-E0D6-B131652594EE}"/>
                </a:ext>
              </a:extLst>
            </p:cNvPr>
            <p:cNvSpPr/>
            <p:nvPr/>
          </p:nvSpPr>
          <p:spPr>
            <a:xfrm>
              <a:off x="11143487" y="356006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4" h="1568450">
                  <a:moveTo>
                    <a:pt x="0" y="0"/>
                  </a:moveTo>
                  <a:lnTo>
                    <a:pt x="0" y="1568196"/>
                  </a:lnTo>
                  <a:lnTo>
                    <a:pt x="673607" y="78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1" name="object 62">
              <a:extLst>
                <a:ext uri="{FF2B5EF4-FFF2-40B4-BE49-F238E27FC236}">
                  <a16:creationId xmlns:a16="http://schemas.microsoft.com/office/drawing/2014/main" id="{FCDA5AE1-1998-8351-DA53-BCAFE9173B02}"/>
                </a:ext>
              </a:extLst>
            </p:cNvPr>
            <p:cNvSpPr/>
            <p:nvPr/>
          </p:nvSpPr>
          <p:spPr>
            <a:xfrm>
              <a:off x="11143487" y="356006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4" h="1568450">
                  <a:moveTo>
                    <a:pt x="0" y="0"/>
                  </a:moveTo>
                  <a:lnTo>
                    <a:pt x="673607" y="784098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F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62" name="object 63">
            <a:extLst>
              <a:ext uri="{FF2B5EF4-FFF2-40B4-BE49-F238E27FC236}">
                <a16:creationId xmlns:a16="http://schemas.microsoft.com/office/drawing/2014/main" id="{ABC89C53-F373-9319-8A63-2D9CBD010088}"/>
              </a:ext>
            </a:extLst>
          </p:cNvPr>
          <p:cNvGrpSpPr/>
          <p:nvPr/>
        </p:nvGrpSpPr>
        <p:grpSpPr>
          <a:xfrm>
            <a:off x="1397074" y="2486517"/>
            <a:ext cx="673735" cy="1568450"/>
            <a:chOff x="199644" y="3544823"/>
            <a:chExt cx="673735" cy="1568450"/>
          </a:xfrm>
        </p:grpSpPr>
        <p:sp>
          <p:nvSpPr>
            <p:cNvPr id="63" name="object 64">
              <a:extLst>
                <a:ext uri="{FF2B5EF4-FFF2-40B4-BE49-F238E27FC236}">
                  <a16:creationId xmlns:a16="http://schemas.microsoft.com/office/drawing/2014/main" id="{17452022-E46C-931B-D347-27719CD17393}"/>
                </a:ext>
              </a:extLst>
            </p:cNvPr>
            <p:cNvSpPr/>
            <p:nvPr/>
          </p:nvSpPr>
          <p:spPr>
            <a:xfrm>
              <a:off x="199644" y="354482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5" h="1568450">
                  <a:moveTo>
                    <a:pt x="0" y="0"/>
                  </a:moveTo>
                  <a:lnTo>
                    <a:pt x="0" y="1568195"/>
                  </a:lnTo>
                  <a:lnTo>
                    <a:pt x="673608" y="78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64" name="object 65">
              <a:extLst>
                <a:ext uri="{FF2B5EF4-FFF2-40B4-BE49-F238E27FC236}">
                  <a16:creationId xmlns:a16="http://schemas.microsoft.com/office/drawing/2014/main" id="{450B50C3-2820-9BFA-FE0C-357ACCFC9923}"/>
                </a:ext>
              </a:extLst>
            </p:cNvPr>
            <p:cNvSpPr/>
            <p:nvPr/>
          </p:nvSpPr>
          <p:spPr>
            <a:xfrm>
              <a:off x="199644" y="354482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5" h="1568450">
                  <a:moveTo>
                    <a:pt x="0" y="0"/>
                  </a:moveTo>
                  <a:lnTo>
                    <a:pt x="673608" y="784098"/>
                  </a:lnTo>
                  <a:lnTo>
                    <a:pt x="0" y="1568195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F1F1F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88" name="object 89">
            <a:extLst>
              <a:ext uri="{FF2B5EF4-FFF2-40B4-BE49-F238E27FC236}">
                <a16:creationId xmlns:a16="http://schemas.microsoft.com/office/drawing/2014/main" id="{7977060F-77F3-685D-8816-D1B58C30CF12}"/>
              </a:ext>
            </a:extLst>
          </p:cNvPr>
          <p:cNvSpPr txBox="1"/>
          <p:nvPr/>
        </p:nvSpPr>
        <p:spPr>
          <a:xfrm>
            <a:off x="2503285" y="2225250"/>
            <a:ext cx="1529206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Data Scraping &amp; Cleaning</a:t>
            </a:r>
            <a:endParaRPr sz="1600" dirty="0">
              <a:latin typeface="Calibri"/>
              <a:cs typeface="Calibri"/>
            </a:endParaRPr>
          </a:p>
        </p:txBody>
      </p:sp>
      <p:sp>
        <p:nvSpPr>
          <p:cNvPr id="89" name="object 90">
            <a:extLst>
              <a:ext uri="{FF2B5EF4-FFF2-40B4-BE49-F238E27FC236}">
                <a16:creationId xmlns:a16="http://schemas.microsoft.com/office/drawing/2014/main" id="{F72EFD0C-231E-E5BE-5A5E-0AE36A906913}"/>
              </a:ext>
            </a:extLst>
          </p:cNvPr>
          <p:cNvSpPr txBox="1"/>
          <p:nvPr/>
        </p:nvSpPr>
        <p:spPr>
          <a:xfrm>
            <a:off x="5277687" y="2226674"/>
            <a:ext cx="1224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Sentiment Analysis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90" name="object 91">
            <a:extLst>
              <a:ext uri="{FF2B5EF4-FFF2-40B4-BE49-F238E27FC236}">
                <a16:creationId xmlns:a16="http://schemas.microsoft.com/office/drawing/2014/main" id="{1C2184B7-BC81-C5C3-881E-89C0577BF051}"/>
              </a:ext>
            </a:extLst>
          </p:cNvPr>
          <p:cNvSpPr txBox="1"/>
          <p:nvPr/>
        </p:nvSpPr>
        <p:spPr>
          <a:xfrm>
            <a:off x="7781111" y="2226674"/>
            <a:ext cx="131254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Topic Modeling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01" name="Title 1">
            <a:extLst>
              <a:ext uri="{FF2B5EF4-FFF2-40B4-BE49-F238E27FC236}">
                <a16:creationId xmlns:a16="http://schemas.microsoft.com/office/drawing/2014/main" id="{F38F8DDD-1567-E799-4257-22BD0EF2920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First Half Plan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pic>
        <p:nvPicPr>
          <p:cNvPr id="109" name="Graphic 108" descr="Database outline">
            <a:extLst>
              <a:ext uri="{FF2B5EF4-FFF2-40B4-BE49-F238E27FC236}">
                <a16:creationId xmlns:a16="http://schemas.microsoft.com/office/drawing/2014/main" id="{0BC8298E-E8FD-056E-5EFC-99F2CB96AE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95623" y="1440913"/>
            <a:ext cx="662283" cy="662283"/>
          </a:xfrm>
          <a:prstGeom prst="rect">
            <a:avLst/>
          </a:prstGeom>
        </p:spPr>
      </p:pic>
      <p:pic>
        <p:nvPicPr>
          <p:cNvPr id="110" name="Picture 109">
            <a:extLst>
              <a:ext uri="{FF2B5EF4-FFF2-40B4-BE49-F238E27FC236}">
                <a16:creationId xmlns:a16="http://schemas.microsoft.com/office/drawing/2014/main" id="{CE4BFE08-BAEE-8A77-13D0-823ECCA29017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2752" y="1563775"/>
            <a:ext cx="464058" cy="464058"/>
          </a:xfrm>
          <a:prstGeom prst="rect">
            <a:avLst/>
          </a:prstGeom>
          <a:ln>
            <a:noFill/>
          </a:ln>
        </p:spPr>
      </p:pic>
      <p:pic>
        <p:nvPicPr>
          <p:cNvPr id="114" name="Graphic 113" descr="Chat outline">
            <a:extLst>
              <a:ext uri="{FF2B5EF4-FFF2-40B4-BE49-F238E27FC236}">
                <a16:creationId xmlns:a16="http://schemas.microsoft.com/office/drawing/2014/main" id="{BCADFB48-96F8-9D8F-C8CE-C2D4A5889C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112148" y="1485737"/>
            <a:ext cx="662283" cy="662283"/>
          </a:xfrm>
          <a:prstGeom prst="rect">
            <a:avLst/>
          </a:prstGeom>
        </p:spPr>
      </p:pic>
      <p:sp>
        <p:nvSpPr>
          <p:cNvPr id="123" name="object 4">
            <a:extLst>
              <a:ext uri="{FF2B5EF4-FFF2-40B4-BE49-F238E27FC236}">
                <a16:creationId xmlns:a16="http://schemas.microsoft.com/office/drawing/2014/main" id="{C438CD7C-302D-C31C-51C1-974FA609379A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chemeClr val="bg1"/>
                </a:solidFill>
              </a:rPr>
              <a:t> 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34" name="object 4">
            <a:extLst>
              <a:ext uri="{FF2B5EF4-FFF2-40B4-BE49-F238E27FC236}">
                <a16:creationId xmlns:a16="http://schemas.microsoft.com/office/drawing/2014/main" id="{F21988C2-848D-2B98-4EC3-118E11FDC6F6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3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36C3D1-A061-69A5-D123-4476D37F5FCE}"/>
              </a:ext>
            </a:extLst>
          </p:cNvPr>
          <p:cNvSpPr txBox="1"/>
          <p:nvPr/>
        </p:nvSpPr>
        <p:spPr>
          <a:xfrm>
            <a:off x="12109622" y="5189838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SA" sz="2400">
              <a:latin typeface="+mn-lt"/>
            </a:endParaRPr>
          </a:p>
        </p:txBody>
      </p:sp>
      <p:grpSp>
        <p:nvGrpSpPr>
          <p:cNvPr id="37" name="object 76">
            <a:extLst>
              <a:ext uri="{FF2B5EF4-FFF2-40B4-BE49-F238E27FC236}">
                <a16:creationId xmlns:a16="http://schemas.microsoft.com/office/drawing/2014/main" id="{F074A2FB-FC89-A5C0-BE81-4B9C98919698}"/>
              </a:ext>
            </a:extLst>
          </p:cNvPr>
          <p:cNvGrpSpPr/>
          <p:nvPr/>
        </p:nvGrpSpPr>
        <p:grpSpPr>
          <a:xfrm>
            <a:off x="2193668" y="4512784"/>
            <a:ext cx="2274686" cy="1446403"/>
            <a:chOff x="8643366" y="1593341"/>
            <a:chExt cx="2291508" cy="1446403"/>
          </a:xfrm>
          <a:solidFill>
            <a:schemeClr val="tx2"/>
          </a:solidFill>
        </p:grpSpPr>
        <p:sp>
          <p:nvSpPr>
            <p:cNvPr id="42" name="object 77">
              <a:extLst>
                <a:ext uri="{FF2B5EF4-FFF2-40B4-BE49-F238E27FC236}">
                  <a16:creationId xmlns:a16="http://schemas.microsoft.com/office/drawing/2014/main" id="{DF03E824-FDB5-9553-6007-BEAFE57A494F}"/>
                </a:ext>
              </a:extLst>
            </p:cNvPr>
            <p:cNvSpPr/>
            <p:nvPr/>
          </p:nvSpPr>
          <p:spPr>
            <a:xfrm>
              <a:off x="8648874" y="1980785"/>
              <a:ext cx="2286000" cy="1051560"/>
            </a:xfrm>
            <a:custGeom>
              <a:avLst/>
              <a:gdLst/>
              <a:ahLst/>
              <a:cxnLst/>
              <a:rect l="l" t="t" r="r" b="b"/>
              <a:pathLst>
                <a:path w="2286000" h="1051560">
                  <a:moveTo>
                    <a:pt x="0" y="1051560"/>
                  </a:moveTo>
                  <a:lnTo>
                    <a:pt x="2286000" y="1051560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5156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9" name="object 78">
              <a:extLst>
                <a:ext uri="{FF2B5EF4-FFF2-40B4-BE49-F238E27FC236}">
                  <a16:creationId xmlns:a16="http://schemas.microsoft.com/office/drawing/2014/main" id="{65AE0F77-99B5-2978-9182-9AAFE09E44D1}"/>
                </a:ext>
              </a:extLst>
            </p:cNvPr>
            <p:cNvSpPr/>
            <p:nvPr/>
          </p:nvSpPr>
          <p:spPr>
            <a:xfrm>
              <a:off x="8643366" y="1969769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0" y="1069848"/>
                  </a:moveTo>
                  <a:lnTo>
                    <a:pt x="2286000" y="106984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grpFill/>
            <a:ln w="28575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5" name="object 79">
              <a:extLst>
                <a:ext uri="{FF2B5EF4-FFF2-40B4-BE49-F238E27FC236}">
                  <a16:creationId xmlns:a16="http://schemas.microsoft.com/office/drawing/2014/main" id="{FCCAD9CF-1FE4-68C4-AFD5-B1AF5030E7A7}"/>
                </a:ext>
              </a:extLst>
            </p:cNvPr>
            <p:cNvSpPr/>
            <p:nvPr/>
          </p:nvSpPr>
          <p:spPr>
            <a:xfrm>
              <a:off x="9371838" y="1593341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414527" y="0"/>
                  </a:moveTo>
                  <a:lnTo>
                    <a:pt x="366177" y="2788"/>
                  </a:lnTo>
                  <a:lnTo>
                    <a:pt x="319466" y="10945"/>
                  </a:lnTo>
                  <a:lnTo>
                    <a:pt x="274707" y="24161"/>
                  </a:lnTo>
                  <a:lnTo>
                    <a:pt x="232210" y="42125"/>
                  </a:lnTo>
                  <a:lnTo>
                    <a:pt x="192285" y="64526"/>
                  </a:lnTo>
                  <a:lnTo>
                    <a:pt x="155243" y="91053"/>
                  </a:lnTo>
                  <a:lnTo>
                    <a:pt x="121396" y="121396"/>
                  </a:lnTo>
                  <a:lnTo>
                    <a:pt x="91053" y="155243"/>
                  </a:lnTo>
                  <a:lnTo>
                    <a:pt x="64526" y="192285"/>
                  </a:lnTo>
                  <a:lnTo>
                    <a:pt x="42125" y="232210"/>
                  </a:lnTo>
                  <a:lnTo>
                    <a:pt x="24161" y="274707"/>
                  </a:lnTo>
                  <a:lnTo>
                    <a:pt x="10945" y="319466"/>
                  </a:lnTo>
                  <a:lnTo>
                    <a:pt x="2788" y="366177"/>
                  </a:lnTo>
                  <a:lnTo>
                    <a:pt x="0" y="414528"/>
                  </a:lnTo>
                  <a:lnTo>
                    <a:pt x="2788" y="462878"/>
                  </a:lnTo>
                  <a:lnTo>
                    <a:pt x="10945" y="509589"/>
                  </a:lnTo>
                  <a:lnTo>
                    <a:pt x="24161" y="554348"/>
                  </a:lnTo>
                  <a:lnTo>
                    <a:pt x="42125" y="596845"/>
                  </a:lnTo>
                  <a:lnTo>
                    <a:pt x="64526" y="636770"/>
                  </a:lnTo>
                  <a:lnTo>
                    <a:pt x="91053" y="673812"/>
                  </a:lnTo>
                  <a:lnTo>
                    <a:pt x="121396" y="707659"/>
                  </a:lnTo>
                  <a:lnTo>
                    <a:pt x="155243" y="738002"/>
                  </a:lnTo>
                  <a:lnTo>
                    <a:pt x="192285" y="764529"/>
                  </a:lnTo>
                  <a:lnTo>
                    <a:pt x="232210" y="786930"/>
                  </a:lnTo>
                  <a:lnTo>
                    <a:pt x="274707" y="804894"/>
                  </a:lnTo>
                  <a:lnTo>
                    <a:pt x="319466" y="818110"/>
                  </a:lnTo>
                  <a:lnTo>
                    <a:pt x="366177" y="826267"/>
                  </a:lnTo>
                  <a:lnTo>
                    <a:pt x="414527" y="829056"/>
                  </a:lnTo>
                  <a:lnTo>
                    <a:pt x="462878" y="826267"/>
                  </a:lnTo>
                  <a:lnTo>
                    <a:pt x="509589" y="818110"/>
                  </a:lnTo>
                  <a:lnTo>
                    <a:pt x="554348" y="804894"/>
                  </a:lnTo>
                  <a:lnTo>
                    <a:pt x="596845" y="786930"/>
                  </a:lnTo>
                  <a:lnTo>
                    <a:pt x="636770" y="764529"/>
                  </a:lnTo>
                  <a:lnTo>
                    <a:pt x="673812" y="738002"/>
                  </a:lnTo>
                  <a:lnTo>
                    <a:pt x="707659" y="707659"/>
                  </a:lnTo>
                  <a:lnTo>
                    <a:pt x="738002" y="673812"/>
                  </a:lnTo>
                  <a:lnTo>
                    <a:pt x="764529" y="636770"/>
                  </a:lnTo>
                  <a:lnTo>
                    <a:pt x="786930" y="596845"/>
                  </a:lnTo>
                  <a:lnTo>
                    <a:pt x="804894" y="554348"/>
                  </a:lnTo>
                  <a:lnTo>
                    <a:pt x="818110" y="509589"/>
                  </a:lnTo>
                  <a:lnTo>
                    <a:pt x="826267" y="462878"/>
                  </a:lnTo>
                  <a:lnTo>
                    <a:pt x="829055" y="414528"/>
                  </a:lnTo>
                  <a:lnTo>
                    <a:pt x="826267" y="366177"/>
                  </a:lnTo>
                  <a:lnTo>
                    <a:pt x="818110" y="319466"/>
                  </a:lnTo>
                  <a:lnTo>
                    <a:pt x="804894" y="274707"/>
                  </a:lnTo>
                  <a:lnTo>
                    <a:pt x="786930" y="232210"/>
                  </a:lnTo>
                  <a:lnTo>
                    <a:pt x="764529" y="192285"/>
                  </a:lnTo>
                  <a:lnTo>
                    <a:pt x="738002" y="155243"/>
                  </a:lnTo>
                  <a:lnTo>
                    <a:pt x="707659" y="121396"/>
                  </a:lnTo>
                  <a:lnTo>
                    <a:pt x="673812" y="91053"/>
                  </a:lnTo>
                  <a:lnTo>
                    <a:pt x="636770" y="64526"/>
                  </a:lnTo>
                  <a:lnTo>
                    <a:pt x="596845" y="42125"/>
                  </a:lnTo>
                  <a:lnTo>
                    <a:pt x="554348" y="24161"/>
                  </a:lnTo>
                  <a:lnTo>
                    <a:pt x="509589" y="10945"/>
                  </a:lnTo>
                  <a:lnTo>
                    <a:pt x="462878" y="2788"/>
                  </a:lnTo>
                  <a:lnTo>
                    <a:pt x="414527" y="0"/>
                  </a:lnTo>
                  <a:close/>
                </a:path>
              </a:pathLst>
            </a:custGeom>
            <a:grpFill/>
            <a:ln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6" name="object 80">
              <a:extLst>
                <a:ext uri="{FF2B5EF4-FFF2-40B4-BE49-F238E27FC236}">
                  <a16:creationId xmlns:a16="http://schemas.microsoft.com/office/drawing/2014/main" id="{235F0C64-3FD1-5424-93CD-F4ED0AE0F72D}"/>
                </a:ext>
              </a:extLst>
            </p:cNvPr>
            <p:cNvSpPr/>
            <p:nvPr/>
          </p:nvSpPr>
          <p:spPr>
            <a:xfrm>
              <a:off x="9371838" y="1593341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0" y="414528"/>
                  </a:moveTo>
                  <a:lnTo>
                    <a:pt x="2788" y="366177"/>
                  </a:lnTo>
                  <a:lnTo>
                    <a:pt x="10945" y="319466"/>
                  </a:lnTo>
                  <a:lnTo>
                    <a:pt x="24161" y="274707"/>
                  </a:lnTo>
                  <a:lnTo>
                    <a:pt x="42125" y="232210"/>
                  </a:lnTo>
                  <a:lnTo>
                    <a:pt x="64526" y="192285"/>
                  </a:lnTo>
                  <a:lnTo>
                    <a:pt x="91053" y="155243"/>
                  </a:lnTo>
                  <a:lnTo>
                    <a:pt x="121396" y="121396"/>
                  </a:lnTo>
                  <a:lnTo>
                    <a:pt x="155243" y="91053"/>
                  </a:lnTo>
                  <a:lnTo>
                    <a:pt x="192285" y="64526"/>
                  </a:lnTo>
                  <a:lnTo>
                    <a:pt x="232210" y="42125"/>
                  </a:lnTo>
                  <a:lnTo>
                    <a:pt x="274707" y="24161"/>
                  </a:lnTo>
                  <a:lnTo>
                    <a:pt x="319466" y="10945"/>
                  </a:lnTo>
                  <a:lnTo>
                    <a:pt x="366177" y="2788"/>
                  </a:lnTo>
                  <a:lnTo>
                    <a:pt x="414527" y="0"/>
                  </a:lnTo>
                  <a:lnTo>
                    <a:pt x="462878" y="2788"/>
                  </a:lnTo>
                  <a:lnTo>
                    <a:pt x="509589" y="10945"/>
                  </a:lnTo>
                  <a:lnTo>
                    <a:pt x="554348" y="24161"/>
                  </a:lnTo>
                  <a:lnTo>
                    <a:pt x="596845" y="42125"/>
                  </a:lnTo>
                  <a:lnTo>
                    <a:pt x="636770" y="64526"/>
                  </a:lnTo>
                  <a:lnTo>
                    <a:pt x="673812" y="91053"/>
                  </a:lnTo>
                  <a:lnTo>
                    <a:pt x="707659" y="121396"/>
                  </a:lnTo>
                  <a:lnTo>
                    <a:pt x="738002" y="155243"/>
                  </a:lnTo>
                  <a:lnTo>
                    <a:pt x="764529" y="192285"/>
                  </a:lnTo>
                  <a:lnTo>
                    <a:pt x="786930" y="232210"/>
                  </a:lnTo>
                  <a:lnTo>
                    <a:pt x="804894" y="274707"/>
                  </a:lnTo>
                  <a:lnTo>
                    <a:pt x="818110" y="319466"/>
                  </a:lnTo>
                  <a:lnTo>
                    <a:pt x="826267" y="366177"/>
                  </a:lnTo>
                  <a:lnTo>
                    <a:pt x="829055" y="414528"/>
                  </a:lnTo>
                  <a:lnTo>
                    <a:pt x="826267" y="462878"/>
                  </a:lnTo>
                  <a:lnTo>
                    <a:pt x="818110" y="509589"/>
                  </a:lnTo>
                  <a:lnTo>
                    <a:pt x="804894" y="554348"/>
                  </a:lnTo>
                  <a:lnTo>
                    <a:pt x="786930" y="596845"/>
                  </a:lnTo>
                  <a:lnTo>
                    <a:pt x="764529" y="636770"/>
                  </a:lnTo>
                  <a:lnTo>
                    <a:pt x="738002" y="673812"/>
                  </a:lnTo>
                  <a:lnTo>
                    <a:pt x="707659" y="707659"/>
                  </a:lnTo>
                  <a:lnTo>
                    <a:pt x="673812" y="738002"/>
                  </a:lnTo>
                  <a:lnTo>
                    <a:pt x="636770" y="764529"/>
                  </a:lnTo>
                  <a:lnTo>
                    <a:pt x="596845" y="786930"/>
                  </a:lnTo>
                  <a:lnTo>
                    <a:pt x="554348" y="804894"/>
                  </a:lnTo>
                  <a:lnTo>
                    <a:pt x="509589" y="818110"/>
                  </a:lnTo>
                  <a:lnTo>
                    <a:pt x="462878" y="826267"/>
                  </a:lnTo>
                  <a:lnTo>
                    <a:pt x="414527" y="829056"/>
                  </a:lnTo>
                  <a:lnTo>
                    <a:pt x="366177" y="826267"/>
                  </a:lnTo>
                  <a:lnTo>
                    <a:pt x="319466" y="818110"/>
                  </a:lnTo>
                  <a:lnTo>
                    <a:pt x="274707" y="804894"/>
                  </a:lnTo>
                  <a:lnTo>
                    <a:pt x="232210" y="786930"/>
                  </a:lnTo>
                  <a:lnTo>
                    <a:pt x="192285" y="764529"/>
                  </a:lnTo>
                  <a:lnTo>
                    <a:pt x="155243" y="738002"/>
                  </a:lnTo>
                  <a:lnTo>
                    <a:pt x="121396" y="707659"/>
                  </a:lnTo>
                  <a:lnTo>
                    <a:pt x="91053" y="673812"/>
                  </a:lnTo>
                  <a:lnTo>
                    <a:pt x="64526" y="636770"/>
                  </a:lnTo>
                  <a:lnTo>
                    <a:pt x="42125" y="596845"/>
                  </a:lnTo>
                  <a:lnTo>
                    <a:pt x="24161" y="554348"/>
                  </a:lnTo>
                  <a:lnTo>
                    <a:pt x="10945" y="509589"/>
                  </a:lnTo>
                  <a:lnTo>
                    <a:pt x="2788" y="462878"/>
                  </a:lnTo>
                  <a:lnTo>
                    <a:pt x="0" y="414528"/>
                  </a:lnTo>
                  <a:close/>
                </a:path>
              </a:pathLst>
            </a:custGeom>
            <a:solidFill>
              <a:schemeClr val="bg1"/>
            </a:solidFill>
            <a:ln w="19050">
              <a:solidFill>
                <a:schemeClr val="accent1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7" name="object 2">
            <a:extLst>
              <a:ext uri="{FF2B5EF4-FFF2-40B4-BE49-F238E27FC236}">
                <a16:creationId xmlns:a16="http://schemas.microsoft.com/office/drawing/2014/main" id="{0987D308-16CF-9781-F9F4-C50F84034D3B}"/>
              </a:ext>
            </a:extLst>
          </p:cNvPr>
          <p:cNvSpPr/>
          <p:nvPr/>
        </p:nvSpPr>
        <p:spPr>
          <a:xfrm>
            <a:off x="1703006" y="5426859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5" name="object 3">
            <a:extLst>
              <a:ext uri="{FF2B5EF4-FFF2-40B4-BE49-F238E27FC236}">
                <a16:creationId xmlns:a16="http://schemas.microsoft.com/office/drawing/2014/main" id="{345AC719-DD86-81F9-AE1B-42546593EC65}"/>
              </a:ext>
            </a:extLst>
          </p:cNvPr>
          <p:cNvSpPr/>
          <p:nvPr/>
        </p:nvSpPr>
        <p:spPr>
          <a:xfrm>
            <a:off x="4470589" y="5426859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6" name="object 4">
            <a:extLst>
              <a:ext uri="{FF2B5EF4-FFF2-40B4-BE49-F238E27FC236}">
                <a16:creationId xmlns:a16="http://schemas.microsoft.com/office/drawing/2014/main" id="{71B793E9-3BA0-7571-F458-74A6076D3D43}"/>
              </a:ext>
            </a:extLst>
          </p:cNvPr>
          <p:cNvSpPr/>
          <p:nvPr/>
        </p:nvSpPr>
        <p:spPr>
          <a:xfrm>
            <a:off x="7030910" y="5426859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7" name="object 5">
            <a:extLst>
              <a:ext uri="{FF2B5EF4-FFF2-40B4-BE49-F238E27FC236}">
                <a16:creationId xmlns:a16="http://schemas.microsoft.com/office/drawing/2014/main" id="{42D9B455-950E-74D1-3287-FA68B5EED544}"/>
              </a:ext>
            </a:extLst>
          </p:cNvPr>
          <p:cNvSpPr/>
          <p:nvPr/>
        </p:nvSpPr>
        <p:spPr>
          <a:xfrm>
            <a:off x="9579037" y="5426859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9" name="object 7">
            <a:extLst>
              <a:ext uri="{FF2B5EF4-FFF2-40B4-BE49-F238E27FC236}">
                <a16:creationId xmlns:a16="http://schemas.microsoft.com/office/drawing/2014/main" id="{8E947F4F-750D-EF52-B7FF-A7DA8AE2F6FB}"/>
              </a:ext>
            </a:extLst>
          </p:cNvPr>
          <p:cNvSpPr/>
          <p:nvPr/>
        </p:nvSpPr>
        <p:spPr>
          <a:xfrm>
            <a:off x="1703006" y="5257695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0" name="object 8">
            <a:extLst>
              <a:ext uri="{FF2B5EF4-FFF2-40B4-BE49-F238E27FC236}">
                <a16:creationId xmlns:a16="http://schemas.microsoft.com/office/drawing/2014/main" id="{4CD83979-CFED-F319-552B-0CCC6698EB9D}"/>
              </a:ext>
            </a:extLst>
          </p:cNvPr>
          <p:cNvSpPr/>
          <p:nvPr/>
        </p:nvSpPr>
        <p:spPr>
          <a:xfrm>
            <a:off x="4470589" y="525769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1" name="object 9">
            <a:extLst>
              <a:ext uri="{FF2B5EF4-FFF2-40B4-BE49-F238E27FC236}">
                <a16:creationId xmlns:a16="http://schemas.microsoft.com/office/drawing/2014/main" id="{94FEE6AC-32E5-2981-DD24-4BCC2BF2CBD9}"/>
              </a:ext>
            </a:extLst>
          </p:cNvPr>
          <p:cNvSpPr/>
          <p:nvPr/>
        </p:nvSpPr>
        <p:spPr>
          <a:xfrm>
            <a:off x="7030910" y="5257695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2" name="object 10">
            <a:extLst>
              <a:ext uri="{FF2B5EF4-FFF2-40B4-BE49-F238E27FC236}">
                <a16:creationId xmlns:a16="http://schemas.microsoft.com/office/drawing/2014/main" id="{4A9C88BD-777B-3E90-86D0-9F126A610CA4}"/>
              </a:ext>
            </a:extLst>
          </p:cNvPr>
          <p:cNvSpPr/>
          <p:nvPr/>
        </p:nvSpPr>
        <p:spPr>
          <a:xfrm>
            <a:off x="9579037" y="5257695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74" name="object 12">
            <a:extLst>
              <a:ext uri="{FF2B5EF4-FFF2-40B4-BE49-F238E27FC236}">
                <a16:creationId xmlns:a16="http://schemas.microsoft.com/office/drawing/2014/main" id="{4A7EB16B-3574-F7A3-9BCF-10CA763A2B72}"/>
              </a:ext>
            </a:extLst>
          </p:cNvPr>
          <p:cNvSpPr/>
          <p:nvPr/>
        </p:nvSpPr>
        <p:spPr>
          <a:xfrm>
            <a:off x="1703006" y="5341515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0" name="object 13">
            <a:extLst>
              <a:ext uri="{FF2B5EF4-FFF2-40B4-BE49-F238E27FC236}">
                <a16:creationId xmlns:a16="http://schemas.microsoft.com/office/drawing/2014/main" id="{1479BB49-CB10-4556-5B3C-71515796DD30}"/>
              </a:ext>
            </a:extLst>
          </p:cNvPr>
          <p:cNvSpPr/>
          <p:nvPr/>
        </p:nvSpPr>
        <p:spPr>
          <a:xfrm>
            <a:off x="4470589" y="5341515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1" name="object 14">
            <a:extLst>
              <a:ext uri="{FF2B5EF4-FFF2-40B4-BE49-F238E27FC236}">
                <a16:creationId xmlns:a16="http://schemas.microsoft.com/office/drawing/2014/main" id="{29ABDB6D-5167-4732-341F-5C2D604BAA12}"/>
              </a:ext>
            </a:extLst>
          </p:cNvPr>
          <p:cNvSpPr/>
          <p:nvPr/>
        </p:nvSpPr>
        <p:spPr>
          <a:xfrm>
            <a:off x="7030910" y="5341515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2" name="object 15">
            <a:extLst>
              <a:ext uri="{FF2B5EF4-FFF2-40B4-BE49-F238E27FC236}">
                <a16:creationId xmlns:a16="http://schemas.microsoft.com/office/drawing/2014/main" id="{A23BCE41-2E92-BFE7-12AD-099F2664E4F8}"/>
              </a:ext>
            </a:extLst>
          </p:cNvPr>
          <p:cNvSpPr/>
          <p:nvPr/>
        </p:nvSpPr>
        <p:spPr>
          <a:xfrm>
            <a:off x="9579037" y="5341515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4" name="object 17">
            <a:extLst>
              <a:ext uri="{FF2B5EF4-FFF2-40B4-BE49-F238E27FC236}">
                <a16:creationId xmlns:a16="http://schemas.microsoft.com/office/drawing/2014/main" id="{C2A50FE8-7DD8-401A-56BB-D76313181A07}"/>
              </a:ext>
            </a:extLst>
          </p:cNvPr>
          <p:cNvSpPr/>
          <p:nvPr/>
        </p:nvSpPr>
        <p:spPr>
          <a:xfrm>
            <a:off x="1703006" y="5678318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5" name="object 18">
            <a:extLst>
              <a:ext uri="{FF2B5EF4-FFF2-40B4-BE49-F238E27FC236}">
                <a16:creationId xmlns:a16="http://schemas.microsoft.com/office/drawing/2014/main" id="{A34EA4B0-45D8-78F2-B37D-F78DB910E81E}"/>
              </a:ext>
            </a:extLst>
          </p:cNvPr>
          <p:cNvSpPr/>
          <p:nvPr/>
        </p:nvSpPr>
        <p:spPr>
          <a:xfrm>
            <a:off x="4470589" y="5678318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6" name="object 19">
            <a:extLst>
              <a:ext uri="{FF2B5EF4-FFF2-40B4-BE49-F238E27FC236}">
                <a16:creationId xmlns:a16="http://schemas.microsoft.com/office/drawing/2014/main" id="{8A04C95E-31E5-A366-10A5-BDD7B3E9E2C7}"/>
              </a:ext>
            </a:extLst>
          </p:cNvPr>
          <p:cNvSpPr/>
          <p:nvPr/>
        </p:nvSpPr>
        <p:spPr>
          <a:xfrm>
            <a:off x="7030910" y="5678318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7" name="object 20">
            <a:extLst>
              <a:ext uri="{FF2B5EF4-FFF2-40B4-BE49-F238E27FC236}">
                <a16:creationId xmlns:a16="http://schemas.microsoft.com/office/drawing/2014/main" id="{7E1632B8-ABCC-D4C6-BA79-592AF6ACA6A5}"/>
              </a:ext>
            </a:extLst>
          </p:cNvPr>
          <p:cNvSpPr/>
          <p:nvPr/>
        </p:nvSpPr>
        <p:spPr>
          <a:xfrm>
            <a:off x="9579037" y="5678318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3" name="object 22">
            <a:extLst>
              <a:ext uri="{FF2B5EF4-FFF2-40B4-BE49-F238E27FC236}">
                <a16:creationId xmlns:a16="http://schemas.microsoft.com/office/drawing/2014/main" id="{63916D5C-1CA9-75FE-8FCC-6358F0B65E7D}"/>
              </a:ext>
            </a:extLst>
          </p:cNvPr>
          <p:cNvSpPr/>
          <p:nvPr/>
        </p:nvSpPr>
        <p:spPr>
          <a:xfrm>
            <a:off x="1703006" y="5507630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4" name="object 23">
            <a:extLst>
              <a:ext uri="{FF2B5EF4-FFF2-40B4-BE49-F238E27FC236}">
                <a16:creationId xmlns:a16="http://schemas.microsoft.com/office/drawing/2014/main" id="{DF8F5253-9BB1-9C0D-940A-092EBFF5F13F}"/>
              </a:ext>
            </a:extLst>
          </p:cNvPr>
          <p:cNvSpPr/>
          <p:nvPr/>
        </p:nvSpPr>
        <p:spPr>
          <a:xfrm>
            <a:off x="4470589" y="5507630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5" name="object 24">
            <a:extLst>
              <a:ext uri="{FF2B5EF4-FFF2-40B4-BE49-F238E27FC236}">
                <a16:creationId xmlns:a16="http://schemas.microsoft.com/office/drawing/2014/main" id="{83E61D32-9B86-2D44-92E7-3687BD240422}"/>
              </a:ext>
            </a:extLst>
          </p:cNvPr>
          <p:cNvSpPr/>
          <p:nvPr/>
        </p:nvSpPr>
        <p:spPr>
          <a:xfrm>
            <a:off x="7030910" y="5507630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6" name="object 25">
            <a:extLst>
              <a:ext uri="{FF2B5EF4-FFF2-40B4-BE49-F238E27FC236}">
                <a16:creationId xmlns:a16="http://schemas.microsoft.com/office/drawing/2014/main" id="{8DED61E1-6FE7-9E95-7202-18739C009996}"/>
              </a:ext>
            </a:extLst>
          </p:cNvPr>
          <p:cNvSpPr/>
          <p:nvPr/>
        </p:nvSpPr>
        <p:spPr>
          <a:xfrm>
            <a:off x="9579037" y="5507630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8" name="object 27">
            <a:extLst>
              <a:ext uri="{FF2B5EF4-FFF2-40B4-BE49-F238E27FC236}">
                <a16:creationId xmlns:a16="http://schemas.microsoft.com/office/drawing/2014/main" id="{C9F809F7-FD27-793F-E946-6F4D454E07CC}"/>
              </a:ext>
            </a:extLst>
          </p:cNvPr>
          <p:cNvSpPr/>
          <p:nvPr/>
        </p:nvSpPr>
        <p:spPr>
          <a:xfrm>
            <a:off x="1703006" y="5592974"/>
            <a:ext cx="481965" cy="0"/>
          </a:xfrm>
          <a:custGeom>
            <a:avLst/>
            <a:gdLst/>
            <a:ahLst/>
            <a:cxnLst/>
            <a:rect l="l" t="t" r="r" b="b"/>
            <a:pathLst>
              <a:path w="481965">
                <a:moveTo>
                  <a:pt x="0" y="0"/>
                </a:moveTo>
                <a:lnTo>
                  <a:pt x="48158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99" name="object 28">
            <a:extLst>
              <a:ext uri="{FF2B5EF4-FFF2-40B4-BE49-F238E27FC236}">
                <a16:creationId xmlns:a16="http://schemas.microsoft.com/office/drawing/2014/main" id="{170C7D7B-0543-F508-B599-931F96CE8B70}"/>
              </a:ext>
            </a:extLst>
          </p:cNvPr>
          <p:cNvSpPr/>
          <p:nvPr/>
        </p:nvSpPr>
        <p:spPr>
          <a:xfrm>
            <a:off x="4470589" y="5592974"/>
            <a:ext cx="274320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432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0" name="object 29">
            <a:extLst>
              <a:ext uri="{FF2B5EF4-FFF2-40B4-BE49-F238E27FC236}">
                <a16:creationId xmlns:a16="http://schemas.microsoft.com/office/drawing/2014/main" id="{D6BB7DEC-2FE2-3EDB-4D49-0646F5D06C1A}"/>
              </a:ext>
            </a:extLst>
          </p:cNvPr>
          <p:cNvSpPr/>
          <p:nvPr/>
        </p:nvSpPr>
        <p:spPr>
          <a:xfrm>
            <a:off x="7030910" y="5592974"/>
            <a:ext cx="262255" cy="0"/>
          </a:xfrm>
          <a:custGeom>
            <a:avLst/>
            <a:gdLst/>
            <a:ahLst/>
            <a:cxnLst/>
            <a:rect l="l" t="t" r="r" b="b"/>
            <a:pathLst>
              <a:path w="262254">
                <a:moveTo>
                  <a:pt x="0" y="0"/>
                </a:moveTo>
                <a:lnTo>
                  <a:pt x="262127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02" name="object 30">
            <a:extLst>
              <a:ext uri="{FF2B5EF4-FFF2-40B4-BE49-F238E27FC236}">
                <a16:creationId xmlns:a16="http://schemas.microsoft.com/office/drawing/2014/main" id="{4D5BAD17-DA9A-B915-DB5E-9F4DA88E5D00}"/>
              </a:ext>
            </a:extLst>
          </p:cNvPr>
          <p:cNvSpPr/>
          <p:nvPr/>
        </p:nvSpPr>
        <p:spPr>
          <a:xfrm>
            <a:off x="9579037" y="5592974"/>
            <a:ext cx="276225" cy="0"/>
          </a:xfrm>
          <a:custGeom>
            <a:avLst/>
            <a:gdLst/>
            <a:ahLst/>
            <a:cxnLst/>
            <a:rect l="l" t="t" r="r" b="b"/>
            <a:pathLst>
              <a:path w="276225">
                <a:moveTo>
                  <a:pt x="0" y="0"/>
                </a:moveTo>
                <a:lnTo>
                  <a:pt x="275844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08" name="object 45">
            <a:extLst>
              <a:ext uri="{FF2B5EF4-FFF2-40B4-BE49-F238E27FC236}">
                <a16:creationId xmlns:a16="http://schemas.microsoft.com/office/drawing/2014/main" id="{0ABE9A99-C21D-0D77-9436-AD4C73F6DD3A}"/>
              </a:ext>
            </a:extLst>
          </p:cNvPr>
          <p:cNvGrpSpPr/>
          <p:nvPr/>
        </p:nvGrpSpPr>
        <p:grpSpPr>
          <a:xfrm>
            <a:off x="4744910" y="4496020"/>
            <a:ext cx="2286000" cy="1461643"/>
            <a:chOff x="3533394" y="1576577"/>
            <a:chExt cx="2286000" cy="1461643"/>
          </a:xfrm>
        </p:grpSpPr>
        <p:sp>
          <p:nvSpPr>
            <p:cNvPr id="111" name="object 46">
              <a:extLst>
                <a:ext uri="{FF2B5EF4-FFF2-40B4-BE49-F238E27FC236}">
                  <a16:creationId xmlns:a16="http://schemas.microsoft.com/office/drawing/2014/main" id="{A67A9E36-379A-DF85-B362-7706648B112C}"/>
                </a:ext>
              </a:extLst>
            </p:cNvPr>
            <p:cNvSpPr/>
            <p:nvPr/>
          </p:nvSpPr>
          <p:spPr>
            <a:xfrm>
              <a:off x="3533394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2286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2286000" y="1069848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F1A9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2" name="object 47">
              <a:extLst>
                <a:ext uri="{FF2B5EF4-FFF2-40B4-BE49-F238E27FC236}">
                  <a16:creationId xmlns:a16="http://schemas.microsoft.com/office/drawing/2014/main" id="{648ABF51-B76C-EA99-CDEB-E1235DDEFCB8}"/>
                </a:ext>
              </a:extLst>
            </p:cNvPr>
            <p:cNvSpPr/>
            <p:nvPr/>
          </p:nvSpPr>
          <p:spPr>
            <a:xfrm>
              <a:off x="3533394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0" y="1069848"/>
                  </a:moveTo>
                  <a:lnTo>
                    <a:pt x="2286000" y="106984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28575">
              <a:solidFill>
                <a:srgbClr val="F1A9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3" name="object 48">
              <a:extLst>
                <a:ext uri="{FF2B5EF4-FFF2-40B4-BE49-F238E27FC236}">
                  <a16:creationId xmlns:a16="http://schemas.microsoft.com/office/drawing/2014/main" id="{39141B2D-4144-52BC-1D91-EBA0DD494876}"/>
                </a:ext>
              </a:extLst>
            </p:cNvPr>
            <p:cNvSpPr/>
            <p:nvPr/>
          </p:nvSpPr>
          <p:spPr>
            <a:xfrm>
              <a:off x="4261866" y="157657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415289" y="0"/>
                  </a:moveTo>
                  <a:lnTo>
                    <a:pt x="366857" y="2793"/>
                  </a:lnTo>
                  <a:lnTo>
                    <a:pt x="320066" y="10967"/>
                  </a:lnTo>
                  <a:lnTo>
                    <a:pt x="275228" y="24210"/>
                  </a:lnTo>
                  <a:lnTo>
                    <a:pt x="232654" y="42209"/>
                  </a:lnTo>
                  <a:lnTo>
                    <a:pt x="192656" y="64654"/>
                  </a:lnTo>
                  <a:lnTo>
                    <a:pt x="155545" y="91233"/>
                  </a:lnTo>
                  <a:lnTo>
                    <a:pt x="121634" y="121634"/>
                  </a:lnTo>
                  <a:lnTo>
                    <a:pt x="91233" y="155545"/>
                  </a:lnTo>
                  <a:lnTo>
                    <a:pt x="64654" y="192656"/>
                  </a:lnTo>
                  <a:lnTo>
                    <a:pt x="42209" y="232654"/>
                  </a:lnTo>
                  <a:lnTo>
                    <a:pt x="24210" y="275228"/>
                  </a:lnTo>
                  <a:lnTo>
                    <a:pt x="10967" y="320066"/>
                  </a:lnTo>
                  <a:lnTo>
                    <a:pt x="2793" y="366857"/>
                  </a:lnTo>
                  <a:lnTo>
                    <a:pt x="0" y="415289"/>
                  </a:lnTo>
                  <a:lnTo>
                    <a:pt x="2793" y="463722"/>
                  </a:lnTo>
                  <a:lnTo>
                    <a:pt x="10967" y="510513"/>
                  </a:lnTo>
                  <a:lnTo>
                    <a:pt x="24210" y="555351"/>
                  </a:lnTo>
                  <a:lnTo>
                    <a:pt x="42209" y="597925"/>
                  </a:lnTo>
                  <a:lnTo>
                    <a:pt x="64654" y="637923"/>
                  </a:lnTo>
                  <a:lnTo>
                    <a:pt x="91233" y="675034"/>
                  </a:lnTo>
                  <a:lnTo>
                    <a:pt x="121634" y="708945"/>
                  </a:lnTo>
                  <a:lnTo>
                    <a:pt x="155545" y="739346"/>
                  </a:lnTo>
                  <a:lnTo>
                    <a:pt x="192656" y="765925"/>
                  </a:lnTo>
                  <a:lnTo>
                    <a:pt x="232654" y="788370"/>
                  </a:lnTo>
                  <a:lnTo>
                    <a:pt x="275228" y="806369"/>
                  </a:lnTo>
                  <a:lnTo>
                    <a:pt x="320066" y="819612"/>
                  </a:lnTo>
                  <a:lnTo>
                    <a:pt x="366857" y="827786"/>
                  </a:lnTo>
                  <a:lnTo>
                    <a:pt x="415289" y="830580"/>
                  </a:lnTo>
                  <a:lnTo>
                    <a:pt x="463722" y="827786"/>
                  </a:lnTo>
                  <a:lnTo>
                    <a:pt x="510513" y="819612"/>
                  </a:lnTo>
                  <a:lnTo>
                    <a:pt x="555351" y="806369"/>
                  </a:lnTo>
                  <a:lnTo>
                    <a:pt x="597925" y="788370"/>
                  </a:lnTo>
                  <a:lnTo>
                    <a:pt x="637923" y="765925"/>
                  </a:lnTo>
                  <a:lnTo>
                    <a:pt x="675034" y="739346"/>
                  </a:lnTo>
                  <a:lnTo>
                    <a:pt x="708945" y="708945"/>
                  </a:lnTo>
                  <a:lnTo>
                    <a:pt x="739346" y="675034"/>
                  </a:lnTo>
                  <a:lnTo>
                    <a:pt x="765925" y="637923"/>
                  </a:lnTo>
                  <a:lnTo>
                    <a:pt x="788370" y="597925"/>
                  </a:lnTo>
                  <a:lnTo>
                    <a:pt x="806369" y="555351"/>
                  </a:lnTo>
                  <a:lnTo>
                    <a:pt x="819612" y="510513"/>
                  </a:lnTo>
                  <a:lnTo>
                    <a:pt x="827786" y="463722"/>
                  </a:lnTo>
                  <a:lnTo>
                    <a:pt x="830580" y="415289"/>
                  </a:lnTo>
                  <a:lnTo>
                    <a:pt x="827786" y="366857"/>
                  </a:lnTo>
                  <a:lnTo>
                    <a:pt x="819612" y="320066"/>
                  </a:lnTo>
                  <a:lnTo>
                    <a:pt x="806369" y="275228"/>
                  </a:lnTo>
                  <a:lnTo>
                    <a:pt x="788370" y="232654"/>
                  </a:lnTo>
                  <a:lnTo>
                    <a:pt x="765925" y="192656"/>
                  </a:lnTo>
                  <a:lnTo>
                    <a:pt x="739346" y="155545"/>
                  </a:lnTo>
                  <a:lnTo>
                    <a:pt x="708945" y="121634"/>
                  </a:lnTo>
                  <a:lnTo>
                    <a:pt x="675034" y="91233"/>
                  </a:lnTo>
                  <a:lnTo>
                    <a:pt x="637923" y="64654"/>
                  </a:lnTo>
                  <a:lnTo>
                    <a:pt x="597925" y="42209"/>
                  </a:lnTo>
                  <a:lnTo>
                    <a:pt x="555351" y="24210"/>
                  </a:lnTo>
                  <a:lnTo>
                    <a:pt x="510513" y="10967"/>
                  </a:lnTo>
                  <a:lnTo>
                    <a:pt x="463722" y="2793"/>
                  </a:lnTo>
                  <a:lnTo>
                    <a:pt x="41528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5" name="object 49">
              <a:extLst>
                <a:ext uri="{FF2B5EF4-FFF2-40B4-BE49-F238E27FC236}">
                  <a16:creationId xmlns:a16="http://schemas.microsoft.com/office/drawing/2014/main" id="{75386D2C-D732-9CEA-D1E8-898EFC51EFB6}"/>
                </a:ext>
              </a:extLst>
            </p:cNvPr>
            <p:cNvSpPr/>
            <p:nvPr/>
          </p:nvSpPr>
          <p:spPr>
            <a:xfrm>
              <a:off x="4261866" y="1576577"/>
              <a:ext cx="830580" cy="830580"/>
            </a:xfrm>
            <a:custGeom>
              <a:avLst/>
              <a:gdLst/>
              <a:ahLst/>
              <a:cxnLst/>
              <a:rect l="l" t="t" r="r" b="b"/>
              <a:pathLst>
                <a:path w="830579" h="830580">
                  <a:moveTo>
                    <a:pt x="0" y="415289"/>
                  </a:moveTo>
                  <a:lnTo>
                    <a:pt x="2793" y="366857"/>
                  </a:lnTo>
                  <a:lnTo>
                    <a:pt x="10967" y="320066"/>
                  </a:lnTo>
                  <a:lnTo>
                    <a:pt x="24210" y="275228"/>
                  </a:lnTo>
                  <a:lnTo>
                    <a:pt x="42209" y="232654"/>
                  </a:lnTo>
                  <a:lnTo>
                    <a:pt x="64654" y="192656"/>
                  </a:lnTo>
                  <a:lnTo>
                    <a:pt x="91233" y="155545"/>
                  </a:lnTo>
                  <a:lnTo>
                    <a:pt x="121634" y="121634"/>
                  </a:lnTo>
                  <a:lnTo>
                    <a:pt x="155545" y="91233"/>
                  </a:lnTo>
                  <a:lnTo>
                    <a:pt x="192656" y="64654"/>
                  </a:lnTo>
                  <a:lnTo>
                    <a:pt x="232654" y="42209"/>
                  </a:lnTo>
                  <a:lnTo>
                    <a:pt x="275228" y="24210"/>
                  </a:lnTo>
                  <a:lnTo>
                    <a:pt x="320066" y="10967"/>
                  </a:lnTo>
                  <a:lnTo>
                    <a:pt x="366857" y="2793"/>
                  </a:lnTo>
                  <a:lnTo>
                    <a:pt x="415289" y="0"/>
                  </a:lnTo>
                  <a:lnTo>
                    <a:pt x="463722" y="2793"/>
                  </a:lnTo>
                  <a:lnTo>
                    <a:pt x="510513" y="10967"/>
                  </a:lnTo>
                  <a:lnTo>
                    <a:pt x="555351" y="24210"/>
                  </a:lnTo>
                  <a:lnTo>
                    <a:pt x="597925" y="42209"/>
                  </a:lnTo>
                  <a:lnTo>
                    <a:pt x="637923" y="64654"/>
                  </a:lnTo>
                  <a:lnTo>
                    <a:pt x="675034" y="91233"/>
                  </a:lnTo>
                  <a:lnTo>
                    <a:pt x="708945" y="121634"/>
                  </a:lnTo>
                  <a:lnTo>
                    <a:pt x="739346" y="155545"/>
                  </a:lnTo>
                  <a:lnTo>
                    <a:pt x="765925" y="192656"/>
                  </a:lnTo>
                  <a:lnTo>
                    <a:pt x="788370" y="232654"/>
                  </a:lnTo>
                  <a:lnTo>
                    <a:pt x="806369" y="275228"/>
                  </a:lnTo>
                  <a:lnTo>
                    <a:pt x="819612" y="320066"/>
                  </a:lnTo>
                  <a:lnTo>
                    <a:pt x="827786" y="366857"/>
                  </a:lnTo>
                  <a:lnTo>
                    <a:pt x="830580" y="415289"/>
                  </a:lnTo>
                  <a:lnTo>
                    <a:pt x="827786" y="463722"/>
                  </a:lnTo>
                  <a:lnTo>
                    <a:pt x="819612" y="510513"/>
                  </a:lnTo>
                  <a:lnTo>
                    <a:pt x="806369" y="555351"/>
                  </a:lnTo>
                  <a:lnTo>
                    <a:pt x="788370" y="597925"/>
                  </a:lnTo>
                  <a:lnTo>
                    <a:pt x="765925" y="637923"/>
                  </a:lnTo>
                  <a:lnTo>
                    <a:pt x="739346" y="675034"/>
                  </a:lnTo>
                  <a:lnTo>
                    <a:pt x="708945" y="708945"/>
                  </a:lnTo>
                  <a:lnTo>
                    <a:pt x="675034" y="739346"/>
                  </a:lnTo>
                  <a:lnTo>
                    <a:pt x="637923" y="765925"/>
                  </a:lnTo>
                  <a:lnTo>
                    <a:pt x="597925" y="788370"/>
                  </a:lnTo>
                  <a:lnTo>
                    <a:pt x="555351" y="806369"/>
                  </a:lnTo>
                  <a:lnTo>
                    <a:pt x="510513" y="819612"/>
                  </a:lnTo>
                  <a:lnTo>
                    <a:pt x="463722" y="827786"/>
                  </a:lnTo>
                  <a:lnTo>
                    <a:pt x="415289" y="830580"/>
                  </a:lnTo>
                  <a:lnTo>
                    <a:pt x="366857" y="827786"/>
                  </a:lnTo>
                  <a:lnTo>
                    <a:pt x="320066" y="819612"/>
                  </a:lnTo>
                  <a:lnTo>
                    <a:pt x="275228" y="806369"/>
                  </a:lnTo>
                  <a:lnTo>
                    <a:pt x="232654" y="788370"/>
                  </a:lnTo>
                  <a:lnTo>
                    <a:pt x="192656" y="765925"/>
                  </a:lnTo>
                  <a:lnTo>
                    <a:pt x="155545" y="739346"/>
                  </a:lnTo>
                  <a:lnTo>
                    <a:pt x="121634" y="708945"/>
                  </a:lnTo>
                  <a:lnTo>
                    <a:pt x="91233" y="675034"/>
                  </a:lnTo>
                  <a:lnTo>
                    <a:pt x="64654" y="637923"/>
                  </a:lnTo>
                  <a:lnTo>
                    <a:pt x="42209" y="597925"/>
                  </a:lnTo>
                  <a:lnTo>
                    <a:pt x="24210" y="555351"/>
                  </a:lnTo>
                  <a:lnTo>
                    <a:pt x="10967" y="510513"/>
                  </a:lnTo>
                  <a:lnTo>
                    <a:pt x="2793" y="463722"/>
                  </a:lnTo>
                  <a:lnTo>
                    <a:pt x="0" y="415289"/>
                  </a:lnTo>
                  <a:close/>
                </a:path>
              </a:pathLst>
            </a:custGeom>
            <a:ln w="19050">
              <a:solidFill>
                <a:srgbClr val="F1A9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17" name="object 51">
            <a:extLst>
              <a:ext uri="{FF2B5EF4-FFF2-40B4-BE49-F238E27FC236}">
                <a16:creationId xmlns:a16="http://schemas.microsoft.com/office/drawing/2014/main" id="{834A7EAA-0241-2F55-FE60-579D6988CD05}"/>
              </a:ext>
            </a:extLst>
          </p:cNvPr>
          <p:cNvGrpSpPr/>
          <p:nvPr/>
        </p:nvGrpSpPr>
        <p:grpSpPr>
          <a:xfrm>
            <a:off x="7293037" y="4506371"/>
            <a:ext cx="2286000" cy="1451292"/>
            <a:chOff x="6081521" y="1586928"/>
            <a:chExt cx="2286000" cy="1451292"/>
          </a:xfrm>
        </p:grpSpPr>
        <p:sp>
          <p:nvSpPr>
            <p:cNvPr id="119" name="object 52">
              <a:extLst>
                <a:ext uri="{FF2B5EF4-FFF2-40B4-BE49-F238E27FC236}">
                  <a16:creationId xmlns:a16="http://schemas.microsoft.com/office/drawing/2014/main" id="{F71D1518-11FC-3F99-0A43-514B7F15F8BA}"/>
                </a:ext>
              </a:extLst>
            </p:cNvPr>
            <p:cNvSpPr/>
            <p:nvPr/>
          </p:nvSpPr>
          <p:spPr>
            <a:xfrm>
              <a:off x="6081521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2286000" y="0"/>
                  </a:moveTo>
                  <a:lnTo>
                    <a:pt x="0" y="0"/>
                  </a:lnTo>
                  <a:lnTo>
                    <a:pt x="0" y="1069848"/>
                  </a:lnTo>
                  <a:lnTo>
                    <a:pt x="2286000" y="1069848"/>
                  </a:lnTo>
                  <a:lnTo>
                    <a:pt x="2286000" y="0"/>
                  </a:lnTo>
                  <a:close/>
                </a:path>
              </a:pathLst>
            </a:custGeom>
            <a:solidFill>
              <a:srgbClr val="9E46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0" name="object 53">
              <a:extLst>
                <a:ext uri="{FF2B5EF4-FFF2-40B4-BE49-F238E27FC236}">
                  <a16:creationId xmlns:a16="http://schemas.microsoft.com/office/drawing/2014/main" id="{57599D01-D968-E924-061B-19708C9AA994}"/>
                </a:ext>
              </a:extLst>
            </p:cNvPr>
            <p:cNvSpPr/>
            <p:nvPr/>
          </p:nvSpPr>
          <p:spPr>
            <a:xfrm>
              <a:off x="6081521" y="1968245"/>
              <a:ext cx="2286000" cy="1069975"/>
            </a:xfrm>
            <a:custGeom>
              <a:avLst/>
              <a:gdLst/>
              <a:ahLst/>
              <a:cxnLst/>
              <a:rect l="l" t="t" r="r" b="b"/>
              <a:pathLst>
                <a:path w="2286000" h="1069975">
                  <a:moveTo>
                    <a:pt x="0" y="1069848"/>
                  </a:moveTo>
                  <a:lnTo>
                    <a:pt x="2286000" y="1069848"/>
                  </a:lnTo>
                  <a:lnTo>
                    <a:pt x="2286000" y="0"/>
                  </a:lnTo>
                  <a:lnTo>
                    <a:pt x="0" y="0"/>
                  </a:lnTo>
                  <a:lnTo>
                    <a:pt x="0" y="1069848"/>
                  </a:lnTo>
                  <a:close/>
                </a:path>
              </a:pathLst>
            </a:custGeom>
            <a:ln w="28575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1" name="object 54">
              <a:extLst>
                <a:ext uri="{FF2B5EF4-FFF2-40B4-BE49-F238E27FC236}">
                  <a16:creationId xmlns:a16="http://schemas.microsoft.com/office/drawing/2014/main" id="{E5203E0D-889B-0E33-C40E-17FACC29B106}"/>
                </a:ext>
              </a:extLst>
            </p:cNvPr>
            <p:cNvSpPr/>
            <p:nvPr/>
          </p:nvSpPr>
          <p:spPr>
            <a:xfrm>
              <a:off x="6812228" y="1586928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414527" y="0"/>
                  </a:moveTo>
                  <a:lnTo>
                    <a:pt x="366177" y="2788"/>
                  </a:lnTo>
                  <a:lnTo>
                    <a:pt x="319466" y="10945"/>
                  </a:lnTo>
                  <a:lnTo>
                    <a:pt x="274707" y="24161"/>
                  </a:lnTo>
                  <a:lnTo>
                    <a:pt x="232210" y="42125"/>
                  </a:lnTo>
                  <a:lnTo>
                    <a:pt x="192285" y="64526"/>
                  </a:lnTo>
                  <a:lnTo>
                    <a:pt x="155243" y="91053"/>
                  </a:lnTo>
                  <a:lnTo>
                    <a:pt x="121396" y="121396"/>
                  </a:lnTo>
                  <a:lnTo>
                    <a:pt x="91053" y="155243"/>
                  </a:lnTo>
                  <a:lnTo>
                    <a:pt x="64526" y="192285"/>
                  </a:lnTo>
                  <a:lnTo>
                    <a:pt x="42125" y="232210"/>
                  </a:lnTo>
                  <a:lnTo>
                    <a:pt x="24161" y="274707"/>
                  </a:lnTo>
                  <a:lnTo>
                    <a:pt x="10945" y="319466"/>
                  </a:lnTo>
                  <a:lnTo>
                    <a:pt x="2788" y="366177"/>
                  </a:lnTo>
                  <a:lnTo>
                    <a:pt x="0" y="414528"/>
                  </a:lnTo>
                  <a:lnTo>
                    <a:pt x="2788" y="462878"/>
                  </a:lnTo>
                  <a:lnTo>
                    <a:pt x="10945" y="509589"/>
                  </a:lnTo>
                  <a:lnTo>
                    <a:pt x="24161" y="554348"/>
                  </a:lnTo>
                  <a:lnTo>
                    <a:pt x="42125" y="596845"/>
                  </a:lnTo>
                  <a:lnTo>
                    <a:pt x="64526" y="636770"/>
                  </a:lnTo>
                  <a:lnTo>
                    <a:pt x="91053" y="673812"/>
                  </a:lnTo>
                  <a:lnTo>
                    <a:pt x="121396" y="707659"/>
                  </a:lnTo>
                  <a:lnTo>
                    <a:pt x="155243" y="738002"/>
                  </a:lnTo>
                  <a:lnTo>
                    <a:pt x="192285" y="764529"/>
                  </a:lnTo>
                  <a:lnTo>
                    <a:pt x="232210" y="786930"/>
                  </a:lnTo>
                  <a:lnTo>
                    <a:pt x="274707" y="804894"/>
                  </a:lnTo>
                  <a:lnTo>
                    <a:pt x="319466" y="818110"/>
                  </a:lnTo>
                  <a:lnTo>
                    <a:pt x="366177" y="826267"/>
                  </a:lnTo>
                  <a:lnTo>
                    <a:pt x="414527" y="829056"/>
                  </a:lnTo>
                  <a:lnTo>
                    <a:pt x="462878" y="826267"/>
                  </a:lnTo>
                  <a:lnTo>
                    <a:pt x="509589" y="818110"/>
                  </a:lnTo>
                  <a:lnTo>
                    <a:pt x="554348" y="804894"/>
                  </a:lnTo>
                  <a:lnTo>
                    <a:pt x="596845" y="786930"/>
                  </a:lnTo>
                  <a:lnTo>
                    <a:pt x="636770" y="764529"/>
                  </a:lnTo>
                  <a:lnTo>
                    <a:pt x="673812" y="738002"/>
                  </a:lnTo>
                  <a:lnTo>
                    <a:pt x="707659" y="707659"/>
                  </a:lnTo>
                  <a:lnTo>
                    <a:pt x="738002" y="673812"/>
                  </a:lnTo>
                  <a:lnTo>
                    <a:pt x="764529" y="636770"/>
                  </a:lnTo>
                  <a:lnTo>
                    <a:pt x="786930" y="596845"/>
                  </a:lnTo>
                  <a:lnTo>
                    <a:pt x="804894" y="554348"/>
                  </a:lnTo>
                  <a:lnTo>
                    <a:pt x="818110" y="509589"/>
                  </a:lnTo>
                  <a:lnTo>
                    <a:pt x="826267" y="462878"/>
                  </a:lnTo>
                  <a:lnTo>
                    <a:pt x="829055" y="414528"/>
                  </a:lnTo>
                  <a:lnTo>
                    <a:pt x="826267" y="366177"/>
                  </a:lnTo>
                  <a:lnTo>
                    <a:pt x="818110" y="319466"/>
                  </a:lnTo>
                  <a:lnTo>
                    <a:pt x="804894" y="274707"/>
                  </a:lnTo>
                  <a:lnTo>
                    <a:pt x="786930" y="232210"/>
                  </a:lnTo>
                  <a:lnTo>
                    <a:pt x="764529" y="192285"/>
                  </a:lnTo>
                  <a:lnTo>
                    <a:pt x="738002" y="155243"/>
                  </a:lnTo>
                  <a:lnTo>
                    <a:pt x="707659" y="121396"/>
                  </a:lnTo>
                  <a:lnTo>
                    <a:pt x="673812" y="91053"/>
                  </a:lnTo>
                  <a:lnTo>
                    <a:pt x="636770" y="64526"/>
                  </a:lnTo>
                  <a:lnTo>
                    <a:pt x="596845" y="42125"/>
                  </a:lnTo>
                  <a:lnTo>
                    <a:pt x="554348" y="24161"/>
                  </a:lnTo>
                  <a:lnTo>
                    <a:pt x="509589" y="10945"/>
                  </a:lnTo>
                  <a:lnTo>
                    <a:pt x="462878" y="2788"/>
                  </a:lnTo>
                  <a:lnTo>
                    <a:pt x="41452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2" name="object 55">
              <a:extLst>
                <a:ext uri="{FF2B5EF4-FFF2-40B4-BE49-F238E27FC236}">
                  <a16:creationId xmlns:a16="http://schemas.microsoft.com/office/drawing/2014/main" id="{36C4FF51-2A81-A333-30BD-459F1985F871}"/>
                </a:ext>
              </a:extLst>
            </p:cNvPr>
            <p:cNvSpPr/>
            <p:nvPr/>
          </p:nvSpPr>
          <p:spPr>
            <a:xfrm>
              <a:off x="6809993" y="1593341"/>
              <a:ext cx="829310" cy="829310"/>
            </a:xfrm>
            <a:custGeom>
              <a:avLst/>
              <a:gdLst/>
              <a:ahLst/>
              <a:cxnLst/>
              <a:rect l="l" t="t" r="r" b="b"/>
              <a:pathLst>
                <a:path w="829309" h="829310">
                  <a:moveTo>
                    <a:pt x="0" y="414528"/>
                  </a:moveTo>
                  <a:lnTo>
                    <a:pt x="2788" y="366177"/>
                  </a:lnTo>
                  <a:lnTo>
                    <a:pt x="10945" y="319466"/>
                  </a:lnTo>
                  <a:lnTo>
                    <a:pt x="24161" y="274707"/>
                  </a:lnTo>
                  <a:lnTo>
                    <a:pt x="42125" y="232210"/>
                  </a:lnTo>
                  <a:lnTo>
                    <a:pt x="64526" y="192285"/>
                  </a:lnTo>
                  <a:lnTo>
                    <a:pt x="91053" y="155243"/>
                  </a:lnTo>
                  <a:lnTo>
                    <a:pt x="121396" y="121396"/>
                  </a:lnTo>
                  <a:lnTo>
                    <a:pt x="155243" y="91053"/>
                  </a:lnTo>
                  <a:lnTo>
                    <a:pt x="192285" y="64526"/>
                  </a:lnTo>
                  <a:lnTo>
                    <a:pt x="232210" y="42125"/>
                  </a:lnTo>
                  <a:lnTo>
                    <a:pt x="274707" y="24161"/>
                  </a:lnTo>
                  <a:lnTo>
                    <a:pt x="319466" y="10945"/>
                  </a:lnTo>
                  <a:lnTo>
                    <a:pt x="366177" y="2788"/>
                  </a:lnTo>
                  <a:lnTo>
                    <a:pt x="414527" y="0"/>
                  </a:lnTo>
                  <a:lnTo>
                    <a:pt x="462878" y="2788"/>
                  </a:lnTo>
                  <a:lnTo>
                    <a:pt x="509589" y="10945"/>
                  </a:lnTo>
                  <a:lnTo>
                    <a:pt x="554348" y="24161"/>
                  </a:lnTo>
                  <a:lnTo>
                    <a:pt x="596845" y="42125"/>
                  </a:lnTo>
                  <a:lnTo>
                    <a:pt x="636770" y="64526"/>
                  </a:lnTo>
                  <a:lnTo>
                    <a:pt x="673812" y="91053"/>
                  </a:lnTo>
                  <a:lnTo>
                    <a:pt x="707659" y="121396"/>
                  </a:lnTo>
                  <a:lnTo>
                    <a:pt x="738002" y="155243"/>
                  </a:lnTo>
                  <a:lnTo>
                    <a:pt x="764529" y="192285"/>
                  </a:lnTo>
                  <a:lnTo>
                    <a:pt x="786930" y="232210"/>
                  </a:lnTo>
                  <a:lnTo>
                    <a:pt x="804894" y="274707"/>
                  </a:lnTo>
                  <a:lnTo>
                    <a:pt x="818110" y="319466"/>
                  </a:lnTo>
                  <a:lnTo>
                    <a:pt x="826267" y="366177"/>
                  </a:lnTo>
                  <a:lnTo>
                    <a:pt x="829055" y="414528"/>
                  </a:lnTo>
                  <a:lnTo>
                    <a:pt x="826267" y="462878"/>
                  </a:lnTo>
                  <a:lnTo>
                    <a:pt x="818110" y="509589"/>
                  </a:lnTo>
                  <a:lnTo>
                    <a:pt x="804894" y="554348"/>
                  </a:lnTo>
                  <a:lnTo>
                    <a:pt x="786930" y="596845"/>
                  </a:lnTo>
                  <a:lnTo>
                    <a:pt x="764529" y="636770"/>
                  </a:lnTo>
                  <a:lnTo>
                    <a:pt x="738002" y="673812"/>
                  </a:lnTo>
                  <a:lnTo>
                    <a:pt x="707659" y="707659"/>
                  </a:lnTo>
                  <a:lnTo>
                    <a:pt x="673812" y="738002"/>
                  </a:lnTo>
                  <a:lnTo>
                    <a:pt x="636770" y="764529"/>
                  </a:lnTo>
                  <a:lnTo>
                    <a:pt x="596845" y="786930"/>
                  </a:lnTo>
                  <a:lnTo>
                    <a:pt x="554348" y="804894"/>
                  </a:lnTo>
                  <a:lnTo>
                    <a:pt x="509589" y="818110"/>
                  </a:lnTo>
                  <a:lnTo>
                    <a:pt x="462878" y="826267"/>
                  </a:lnTo>
                  <a:lnTo>
                    <a:pt x="414527" y="829056"/>
                  </a:lnTo>
                  <a:lnTo>
                    <a:pt x="366177" y="826267"/>
                  </a:lnTo>
                  <a:lnTo>
                    <a:pt x="319466" y="818110"/>
                  </a:lnTo>
                  <a:lnTo>
                    <a:pt x="274707" y="804894"/>
                  </a:lnTo>
                  <a:lnTo>
                    <a:pt x="232210" y="786930"/>
                  </a:lnTo>
                  <a:lnTo>
                    <a:pt x="192285" y="764529"/>
                  </a:lnTo>
                  <a:lnTo>
                    <a:pt x="155243" y="738002"/>
                  </a:lnTo>
                  <a:lnTo>
                    <a:pt x="121396" y="707659"/>
                  </a:lnTo>
                  <a:lnTo>
                    <a:pt x="91053" y="673812"/>
                  </a:lnTo>
                  <a:lnTo>
                    <a:pt x="64526" y="636770"/>
                  </a:lnTo>
                  <a:lnTo>
                    <a:pt x="42125" y="596845"/>
                  </a:lnTo>
                  <a:lnTo>
                    <a:pt x="24161" y="554348"/>
                  </a:lnTo>
                  <a:lnTo>
                    <a:pt x="10945" y="509589"/>
                  </a:lnTo>
                  <a:lnTo>
                    <a:pt x="2788" y="462878"/>
                  </a:lnTo>
                  <a:lnTo>
                    <a:pt x="0" y="414528"/>
                  </a:lnTo>
                  <a:close/>
                </a:path>
              </a:pathLst>
            </a:custGeom>
            <a:ln w="19050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4" name="object 59">
            <a:extLst>
              <a:ext uri="{FF2B5EF4-FFF2-40B4-BE49-F238E27FC236}">
                <a16:creationId xmlns:a16="http://schemas.microsoft.com/office/drawing/2014/main" id="{78720B62-5672-2FB5-7E23-7502584AE291}"/>
              </a:ext>
            </a:extLst>
          </p:cNvPr>
          <p:cNvGrpSpPr/>
          <p:nvPr/>
        </p:nvGrpSpPr>
        <p:grpSpPr>
          <a:xfrm>
            <a:off x="9830171" y="4659524"/>
            <a:ext cx="789444" cy="1705355"/>
            <a:chOff x="11111483" y="3515867"/>
            <a:chExt cx="789444" cy="1705355"/>
          </a:xfrm>
        </p:grpSpPr>
        <p:pic>
          <p:nvPicPr>
            <p:cNvPr id="125" name="object 60">
              <a:extLst>
                <a:ext uri="{FF2B5EF4-FFF2-40B4-BE49-F238E27FC236}">
                  <a16:creationId xmlns:a16="http://schemas.microsoft.com/office/drawing/2014/main" id="{0E7C2AC5-E543-13E6-75C5-2ECBB39BB739}"/>
                </a:ext>
              </a:extLst>
            </p:cNvPr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11483" y="3515867"/>
              <a:ext cx="789444" cy="1705355"/>
            </a:xfrm>
            <a:prstGeom prst="rect">
              <a:avLst/>
            </a:prstGeom>
          </p:spPr>
        </p:pic>
        <p:sp>
          <p:nvSpPr>
            <p:cNvPr id="126" name="object 61">
              <a:extLst>
                <a:ext uri="{FF2B5EF4-FFF2-40B4-BE49-F238E27FC236}">
                  <a16:creationId xmlns:a16="http://schemas.microsoft.com/office/drawing/2014/main" id="{668401F6-CDD4-74E9-DE86-92807EDC6480}"/>
                </a:ext>
              </a:extLst>
            </p:cNvPr>
            <p:cNvSpPr/>
            <p:nvPr/>
          </p:nvSpPr>
          <p:spPr>
            <a:xfrm>
              <a:off x="11143487" y="356006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4" h="1568450">
                  <a:moveTo>
                    <a:pt x="0" y="0"/>
                  </a:moveTo>
                  <a:lnTo>
                    <a:pt x="0" y="1568196"/>
                  </a:lnTo>
                  <a:lnTo>
                    <a:pt x="673607" y="78409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9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27" name="object 62">
              <a:extLst>
                <a:ext uri="{FF2B5EF4-FFF2-40B4-BE49-F238E27FC236}">
                  <a16:creationId xmlns:a16="http://schemas.microsoft.com/office/drawing/2014/main" id="{53093E8A-2563-EB87-4C56-E43FE7FA73EC}"/>
                </a:ext>
              </a:extLst>
            </p:cNvPr>
            <p:cNvSpPr/>
            <p:nvPr/>
          </p:nvSpPr>
          <p:spPr>
            <a:xfrm>
              <a:off x="11143487" y="3560063"/>
              <a:ext cx="673735" cy="1568450"/>
            </a:xfrm>
            <a:custGeom>
              <a:avLst/>
              <a:gdLst/>
              <a:ahLst/>
              <a:cxnLst/>
              <a:rect l="l" t="t" r="r" b="b"/>
              <a:pathLst>
                <a:path w="673734" h="1568450">
                  <a:moveTo>
                    <a:pt x="0" y="0"/>
                  </a:moveTo>
                  <a:lnTo>
                    <a:pt x="673607" y="784098"/>
                  </a:lnTo>
                  <a:lnTo>
                    <a:pt x="0" y="1568196"/>
                  </a:lnTo>
                  <a:lnTo>
                    <a:pt x="0" y="0"/>
                  </a:lnTo>
                  <a:close/>
                </a:path>
              </a:pathLst>
            </a:custGeom>
            <a:ln w="12700">
              <a:solidFill>
                <a:srgbClr val="009F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29" name="object 90">
            <a:extLst>
              <a:ext uri="{FF2B5EF4-FFF2-40B4-BE49-F238E27FC236}">
                <a16:creationId xmlns:a16="http://schemas.microsoft.com/office/drawing/2014/main" id="{26CB9EF9-5813-7F41-1EAC-21D5A202E4CA}"/>
              </a:ext>
            </a:extLst>
          </p:cNvPr>
          <p:cNvSpPr txBox="1"/>
          <p:nvPr/>
        </p:nvSpPr>
        <p:spPr>
          <a:xfrm>
            <a:off x="5277294" y="5365929"/>
            <a:ext cx="1224280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Sentiment Analysis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30" name="object 91">
            <a:extLst>
              <a:ext uri="{FF2B5EF4-FFF2-40B4-BE49-F238E27FC236}">
                <a16:creationId xmlns:a16="http://schemas.microsoft.com/office/drawing/2014/main" id="{326CD2AB-C605-CFB6-77C0-EBA4347B8437}"/>
              </a:ext>
            </a:extLst>
          </p:cNvPr>
          <p:cNvSpPr txBox="1"/>
          <p:nvPr/>
        </p:nvSpPr>
        <p:spPr>
          <a:xfrm>
            <a:off x="7731950" y="5365929"/>
            <a:ext cx="1453260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Software Development</a:t>
            </a:r>
            <a:endParaRPr lang="en-US" sz="1600" dirty="0">
              <a:latin typeface="Calibri"/>
              <a:cs typeface="Calibri"/>
            </a:endParaRPr>
          </a:p>
        </p:txBody>
      </p:sp>
      <p:sp>
        <p:nvSpPr>
          <p:cNvPr id="131" name="object 92">
            <a:extLst>
              <a:ext uri="{FF2B5EF4-FFF2-40B4-BE49-F238E27FC236}">
                <a16:creationId xmlns:a16="http://schemas.microsoft.com/office/drawing/2014/main" id="{DEF59319-C9FE-7E9E-AEF7-63F186900ADC}"/>
              </a:ext>
            </a:extLst>
          </p:cNvPr>
          <p:cNvSpPr txBox="1"/>
          <p:nvPr/>
        </p:nvSpPr>
        <p:spPr>
          <a:xfrm>
            <a:off x="2896802" y="5364505"/>
            <a:ext cx="975359" cy="5046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79375" algn="ctr">
              <a:lnSpc>
                <a:spcPct val="100000"/>
              </a:lnSpc>
              <a:spcBef>
                <a:spcPts val="95"/>
              </a:spcBef>
            </a:pPr>
            <a:r>
              <a:rPr lang="en-US" sz="1600" b="1" spc="110" dirty="0">
                <a:solidFill>
                  <a:srgbClr val="FFFFFF"/>
                </a:solidFill>
                <a:latin typeface="Calibri"/>
                <a:cs typeface="Calibri"/>
              </a:rPr>
              <a:t>Network Analysis</a:t>
            </a:r>
            <a:endParaRPr lang="en-US" sz="1600" dirty="0">
              <a:latin typeface="Calibri"/>
              <a:cs typeface="Calibri"/>
            </a:endParaRPr>
          </a:p>
        </p:txBody>
      </p:sp>
      <p:pic>
        <p:nvPicPr>
          <p:cNvPr id="133" name="Picture 132">
            <a:extLst>
              <a:ext uri="{FF2B5EF4-FFF2-40B4-BE49-F238E27FC236}">
                <a16:creationId xmlns:a16="http://schemas.microsoft.com/office/drawing/2014/main" id="{AF67A7CC-79B5-9FAD-00E6-FC154C7F46CE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62359" y="4703030"/>
            <a:ext cx="464058" cy="464058"/>
          </a:xfrm>
          <a:prstGeom prst="rect">
            <a:avLst/>
          </a:prstGeom>
          <a:ln>
            <a:noFill/>
          </a:ln>
        </p:spPr>
      </p:pic>
      <p:pic>
        <p:nvPicPr>
          <p:cNvPr id="135" name="Graphic 134" descr="Connections with solid fill">
            <a:extLst>
              <a:ext uri="{FF2B5EF4-FFF2-40B4-BE49-F238E27FC236}">
                <a16:creationId xmlns:a16="http://schemas.microsoft.com/office/drawing/2014/main" id="{D50F4C0F-255F-10F2-2077-784B6BA4D8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87608" y="4607073"/>
            <a:ext cx="682752" cy="682752"/>
          </a:xfrm>
          <a:prstGeom prst="rect">
            <a:avLst/>
          </a:prstGeom>
        </p:spPr>
      </p:pic>
      <p:sp>
        <p:nvSpPr>
          <p:cNvPr id="136" name="Title 1">
            <a:extLst>
              <a:ext uri="{FF2B5EF4-FFF2-40B4-BE49-F238E27FC236}">
                <a16:creationId xmlns:a16="http://schemas.microsoft.com/office/drawing/2014/main" id="{2AEC35ED-CBEA-8040-BE43-2400DF609FDD}"/>
              </a:ext>
            </a:extLst>
          </p:cNvPr>
          <p:cNvSpPr txBox="1">
            <a:spLocks/>
          </p:cNvSpPr>
          <p:nvPr/>
        </p:nvSpPr>
        <p:spPr>
          <a:xfrm>
            <a:off x="482867" y="3385410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Second Half Plan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pic>
        <p:nvPicPr>
          <p:cNvPr id="138" name="Graphic 137" descr="Ui Ux outline">
            <a:extLst>
              <a:ext uri="{FF2B5EF4-FFF2-40B4-BE49-F238E27FC236}">
                <a16:creationId xmlns:a16="http://schemas.microsoft.com/office/drawing/2014/main" id="{D2D13FCE-331B-4B10-0E34-0D14991F55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32444" y="4659259"/>
            <a:ext cx="61200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792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Title Sentiment Analysis 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7DC2C421-7524-E3D2-3FC2-5E73537FFA32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1B2406A6-F963-24FA-1F44-A741DDF4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005" y="353813"/>
            <a:ext cx="4255766" cy="285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9E75646-8637-4683-97D2-D3EA5D2DE4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5886" y="3429000"/>
            <a:ext cx="4255200" cy="283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object 13">
            <a:extLst>
              <a:ext uri="{FF2B5EF4-FFF2-40B4-BE49-F238E27FC236}">
                <a16:creationId xmlns:a16="http://schemas.microsoft.com/office/drawing/2014/main" id="{FF4F97E3-727E-3A52-AB6E-8A5CB0D06EBC}"/>
              </a:ext>
            </a:extLst>
          </p:cNvPr>
          <p:cNvGrpSpPr/>
          <p:nvPr/>
        </p:nvGrpSpPr>
        <p:grpSpPr>
          <a:xfrm>
            <a:off x="895770" y="2548692"/>
            <a:ext cx="4428000" cy="3429699"/>
            <a:chOff x="4058411" y="1547168"/>
            <a:chExt cx="4428000" cy="3429699"/>
          </a:xfrm>
        </p:grpSpPr>
        <p:sp>
          <p:nvSpPr>
            <p:cNvPr id="19" name="object 14">
              <a:extLst>
                <a:ext uri="{FF2B5EF4-FFF2-40B4-BE49-F238E27FC236}">
                  <a16:creationId xmlns:a16="http://schemas.microsoft.com/office/drawing/2014/main" id="{765777A6-97A7-A9D1-A15D-470FE774A601}"/>
                </a:ext>
              </a:extLst>
            </p:cNvPr>
            <p:cNvSpPr/>
            <p:nvPr/>
          </p:nvSpPr>
          <p:spPr>
            <a:xfrm>
              <a:off x="4384127" y="4051256"/>
              <a:ext cx="1080000" cy="915459"/>
            </a:xfrm>
            <a:custGeom>
              <a:avLst/>
              <a:gdLst/>
              <a:ahLst/>
              <a:cxnLst/>
              <a:rect l="l" t="t" r="r" b="b"/>
              <a:pathLst>
                <a:path w="617220" h="1781810">
                  <a:moveTo>
                    <a:pt x="617220" y="0"/>
                  </a:moveTo>
                  <a:lnTo>
                    <a:pt x="0" y="0"/>
                  </a:lnTo>
                  <a:lnTo>
                    <a:pt x="0" y="1781556"/>
                  </a:lnTo>
                  <a:lnTo>
                    <a:pt x="617220" y="1781556"/>
                  </a:lnTo>
                  <a:lnTo>
                    <a:pt x="617220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0" name="object 15">
              <a:extLst>
                <a:ext uri="{FF2B5EF4-FFF2-40B4-BE49-F238E27FC236}">
                  <a16:creationId xmlns:a16="http://schemas.microsoft.com/office/drawing/2014/main" id="{2B73C81B-7DC2-CC72-EF7D-F80381D5F457}"/>
                </a:ext>
              </a:extLst>
            </p:cNvPr>
            <p:cNvSpPr/>
            <p:nvPr/>
          </p:nvSpPr>
          <p:spPr>
            <a:xfrm>
              <a:off x="5730137" y="1547168"/>
              <a:ext cx="1080000" cy="3429699"/>
            </a:xfrm>
            <a:custGeom>
              <a:avLst/>
              <a:gdLst/>
              <a:ahLst/>
              <a:cxnLst/>
              <a:rect l="l" t="t" r="r" b="b"/>
              <a:pathLst>
                <a:path w="619125" h="1841500">
                  <a:moveTo>
                    <a:pt x="618744" y="0"/>
                  </a:moveTo>
                  <a:lnTo>
                    <a:pt x="0" y="0"/>
                  </a:lnTo>
                  <a:lnTo>
                    <a:pt x="0" y="1840992"/>
                  </a:lnTo>
                  <a:lnTo>
                    <a:pt x="618744" y="1840992"/>
                  </a:lnTo>
                  <a:lnTo>
                    <a:pt x="618744" y="0"/>
                  </a:lnTo>
                  <a:close/>
                </a:path>
              </a:pathLst>
            </a:custGeom>
            <a:solidFill>
              <a:srgbClr val="446CAA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16">
              <a:extLst>
                <a:ext uri="{FF2B5EF4-FFF2-40B4-BE49-F238E27FC236}">
                  <a16:creationId xmlns:a16="http://schemas.microsoft.com/office/drawing/2014/main" id="{601DF305-8ED2-D228-3C7E-9DD0C0BD4AC4}"/>
                </a:ext>
              </a:extLst>
            </p:cNvPr>
            <p:cNvSpPr/>
            <p:nvPr/>
          </p:nvSpPr>
          <p:spPr>
            <a:xfrm>
              <a:off x="4058411" y="4966716"/>
              <a:ext cx="4428000" cy="0"/>
            </a:xfrm>
            <a:custGeom>
              <a:avLst/>
              <a:gdLst/>
              <a:ahLst/>
              <a:cxnLst/>
              <a:rect l="l" t="t" r="r" b="b"/>
              <a:pathLst>
                <a:path w="2781300">
                  <a:moveTo>
                    <a:pt x="0" y="0"/>
                  </a:moveTo>
                  <a:lnTo>
                    <a:pt x="2781299" y="0"/>
                  </a:lnTo>
                </a:path>
              </a:pathLst>
            </a:custGeom>
            <a:ln w="9525">
              <a:solidFill>
                <a:srgbClr val="80808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17">
            <a:extLst>
              <a:ext uri="{FF2B5EF4-FFF2-40B4-BE49-F238E27FC236}">
                <a16:creationId xmlns:a16="http://schemas.microsoft.com/office/drawing/2014/main" id="{1A77BDDC-C043-573F-C973-DA137AD1B452}"/>
              </a:ext>
            </a:extLst>
          </p:cNvPr>
          <p:cNvSpPr txBox="1"/>
          <p:nvPr/>
        </p:nvSpPr>
        <p:spPr>
          <a:xfrm>
            <a:off x="3913506" y="4591205"/>
            <a:ext cx="1080000" cy="1368000"/>
          </a:xfrm>
          <a:prstGeom prst="rect">
            <a:avLst/>
          </a:prstGeom>
          <a:solidFill>
            <a:srgbClr val="446CAA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 dirty="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30"/>
              </a:spcBef>
            </a:pPr>
            <a:endParaRPr sz="1400" dirty="0">
              <a:latin typeface="Times New Roman"/>
              <a:cs typeface="Times New Roman"/>
            </a:endParaRPr>
          </a:p>
          <a:p>
            <a:pPr marL="1905" algn="ctr">
              <a:lnSpc>
                <a:spcPct val="100000"/>
              </a:lnSpc>
              <a:spcBef>
                <a:spcPts val="5"/>
              </a:spcBef>
            </a:pPr>
            <a:endParaRPr sz="1400" dirty="0">
              <a:latin typeface="Calibri"/>
              <a:cs typeface="Calibri"/>
            </a:endParaRPr>
          </a:p>
        </p:txBody>
      </p:sp>
      <p:sp>
        <p:nvSpPr>
          <p:cNvPr id="23" name="object 18">
            <a:extLst>
              <a:ext uri="{FF2B5EF4-FFF2-40B4-BE49-F238E27FC236}">
                <a16:creationId xmlns:a16="http://schemas.microsoft.com/office/drawing/2014/main" id="{FC4D3DBC-5D31-F787-6355-67615CAC8199}"/>
              </a:ext>
            </a:extLst>
          </p:cNvPr>
          <p:cNvSpPr txBox="1"/>
          <p:nvPr/>
        </p:nvSpPr>
        <p:spPr>
          <a:xfrm>
            <a:off x="1510374" y="6023121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Negative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4" name="object 19">
            <a:extLst>
              <a:ext uri="{FF2B5EF4-FFF2-40B4-BE49-F238E27FC236}">
                <a16:creationId xmlns:a16="http://schemas.microsoft.com/office/drawing/2014/main" id="{D0895E2F-43C5-F288-B36D-6C7DE99961C2}"/>
              </a:ext>
            </a:extLst>
          </p:cNvPr>
          <p:cNvSpPr txBox="1"/>
          <p:nvPr/>
        </p:nvSpPr>
        <p:spPr>
          <a:xfrm>
            <a:off x="2914768" y="6023690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Neutral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5" name="object 20">
            <a:extLst>
              <a:ext uri="{FF2B5EF4-FFF2-40B4-BE49-F238E27FC236}">
                <a16:creationId xmlns:a16="http://schemas.microsoft.com/office/drawing/2014/main" id="{B59F2A41-E9B6-AE2F-0BAF-6C1818D9B69D}"/>
              </a:ext>
            </a:extLst>
          </p:cNvPr>
          <p:cNvSpPr txBox="1"/>
          <p:nvPr/>
        </p:nvSpPr>
        <p:spPr>
          <a:xfrm>
            <a:off x="4228337" y="6023121"/>
            <a:ext cx="473202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b="1" spc="-20" dirty="0">
                <a:solidFill>
                  <a:srgbClr val="808080"/>
                </a:solidFill>
                <a:latin typeface="Calibri"/>
                <a:cs typeface="Calibri"/>
              </a:rPr>
              <a:t>Positive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26" name="object 22">
            <a:extLst>
              <a:ext uri="{FF2B5EF4-FFF2-40B4-BE49-F238E27FC236}">
                <a16:creationId xmlns:a16="http://schemas.microsoft.com/office/drawing/2014/main" id="{E95E746A-5654-FDA9-81B4-85AF856390D1}"/>
              </a:ext>
            </a:extLst>
          </p:cNvPr>
          <p:cNvSpPr txBox="1"/>
          <p:nvPr/>
        </p:nvSpPr>
        <p:spPr>
          <a:xfrm>
            <a:off x="945646" y="1483719"/>
            <a:ext cx="2914556" cy="22890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5"/>
              </a:spcBef>
            </a:pPr>
            <a:r>
              <a:rPr sz="1400" b="1" spc="100" dirty="0">
                <a:solidFill>
                  <a:srgbClr val="425462"/>
                </a:solidFill>
                <a:latin typeface="Calibri"/>
                <a:cs typeface="Calibri"/>
              </a:rPr>
              <a:t>Schwab</a:t>
            </a:r>
            <a:r>
              <a:rPr sz="1400" b="1" spc="65" dirty="0">
                <a:solidFill>
                  <a:srgbClr val="425462"/>
                </a:solidFill>
                <a:latin typeface="Calibri"/>
                <a:cs typeface="Calibri"/>
              </a:rPr>
              <a:t> </a:t>
            </a:r>
            <a:r>
              <a:rPr lang="en-US" sz="1400" b="1" spc="55" dirty="0">
                <a:solidFill>
                  <a:srgbClr val="425462"/>
                </a:solidFill>
                <a:latin typeface="Calibri"/>
                <a:cs typeface="Calibri"/>
              </a:rPr>
              <a:t>Sentiment Distribution</a:t>
            </a:r>
            <a:endParaRPr sz="1350" baseline="24691" dirty="0">
              <a:latin typeface="Calibri"/>
              <a:cs typeface="Calibri"/>
            </a:endParaRPr>
          </a:p>
        </p:txBody>
      </p:sp>
      <p:sp>
        <p:nvSpPr>
          <p:cNvPr id="27" name="object 24">
            <a:extLst>
              <a:ext uri="{FF2B5EF4-FFF2-40B4-BE49-F238E27FC236}">
                <a16:creationId xmlns:a16="http://schemas.microsoft.com/office/drawing/2014/main" id="{D23805A8-1F23-407E-D904-6BEEDEFBFAB4}"/>
              </a:ext>
            </a:extLst>
          </p:cNvPr>
          <p:cNvSpPr/>
          <p:nvPr/>
        </p:nvSpPr>
        <p:spPr>
          <a:xfrm>
            <a:off x="669040" y="1418822"/>
            <a:ext cx="0" cy="386080"/>
          </a:xfrm>
          <a:custGeom>
            <a:avLst/>
            <a:gdLst/>
            <a:ahLst/>
            <a:cxnLst/>
            <a:rect l="l" t="t" r="r" b="b"/>
            <a:pathLst>
              <a:path h="386080">
                <a:moveTo>
                  <a:pt x="0" y="385825"/>
                </a:moveTo>
                <a:lnTo>
                  <a:pt x="0" y="0"/>
                </a:lnTo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8" name="object 25">
            <a:extLst>
              <a:ext uri="{FF2B5EF4-FFF2-40B4-BE49-F238E27FC236}">
                <a16:creationId xmlns:a16="http://schemas.microsoft.com/office/drawing/2014/main" id="{F9F7DB82-52F7-F7F7-00D6-70812FEC9308}"/>
              </a:ext>
            </a:extLst>
          </p:cNvPr>
          <p:cNvSpPr/>
          <p:nvPr/>
        </p:nvSpPr>
        <p:spPr>
          <a:xfrm>
            <a:off x="851920" y="1418822"/>
            <a:ext cx="0" cy="386080"/>
          </a:xfrm>
          <a:custGeom>
            <a:avLst/>
            <a:gdLst/>
            <a:ahLst/>
            <a:cxnLst/>
            <a:rect l="l" t="t" r="r" b="b"/>
            <a:pathLst>
              <a:path h="386080">
                <a:moveTo>
                  <a:pt x="0" y="385825"/>
                </a:moveTo>
                <a:lnTo>
                  <a:pt x="0" y="0"/>
                </a:lnTo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14BC58CF-4143-2070-DFD8-FDEBD4242456}"/>
              </a:ext>
            </a:extLst>
          </p:cNvPr>
          <p:cNvSpPr/>
          <p:nvPr/>
        </p:nvSpPr>
        <p:spPr>
          <a:xfrm>
            <a:off x="760481" y="1418822"/>
            <a:ext cx="0" cy="386080"/>
          </a:xfrm>
          <a:custGeom>
            <a:avLst/>
            <a:gdLst/>
            <a:ahLst/>
            <a:cxnLst/>
            <a:rect l="l" t="t" r="r" b="b"/>
            <a:pathLst>
              <a:path h="386080">
                <a:moveTo>
                  <a:pt x="0" y="385825"/>
                </a:moveTo>
                <a:lnTo>
                  <a:pt x="0" y="0"/>
                </a:lnTo>
              </a:path>
            </a:pathLst>
          </a:custGeom>
          <a:ln w="38100">
            <a:solidFill>
              <a:srgbClr val="7E7E7E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2">
            <a:extLst>
              <a:ext uri="{FF2B5EF4-FFF2-40B4-BE49-F238E27FC236}">
                <a16:creationId xmlns:a16="http://schemas.microsoft.com/office/drawing/2014/main" id="{DFB662BD-4F87-1CDE-2CD9-270A224793E0}"/>
              </a:ext>
            </a:extLst>
          </p:cNvPr>
          <p:cNvSpPr/>
          <p:nvPr/>
        </p:nvSpPr>
        <p:spPr>
          <a:xfrm>
            <a:off x="6863005" y="360481"/>
            <a:ext cx="4255196" cy="2859049"/>
          </a:xfrm>
          <a:custGeom>
            <a:avLst/>
            <a:gdLst/>
            <a:ahLst/>
            <a:cxnLst/>
            <a:rect l="l" t="t" r="r" b="b"/>
            <a:pathLst>
              <a:path w="7473950" h="3937000">
                <a:moveTo>
                  <a:pt x="0" y="3936491"/>
                </a:moveTo>
                <a:lnTo>
                  <a:pt x="7473696" y="3936491"/>
                </a:lnTo>
                <a:lnTo>
                  <a:pt x="7473696" y="0"/>
                </a:lnTo>
                <a:lnTo>
                  <a:pt x="0" y="0"/>
                </a:lnTo>
                <a:lnTo>
                  <a:pt x="0" y="3936491"/>
                </a:lnTo>
                <a:close/>
              </a:path>
            </a:pathLst>
          </a:custGeom>
          <a:ln w="28575">
            <a:solidFill>
              <a:srgbClr val="9E467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1" name="object 13">
            <a:extLst>
              <a:ext uri="{FF2B5EF4-FFF2-40B4-BE49-F238E27FC236}">
                <a16:creationId xmlns:a16="http://schemas.microsoft.com/office/drawing/2014/main" id="{2BF85A17-BE54-A1F5-B9D6-C0B495A4D44A}"/>
              </a:ext>
            </a:extLst>
          </p:cNvPr>
          <p:cNvGrpSpPr/>
          <p:nvPr/>
        </p:nvGrpSpPr>
        <p:grpSpPr>
          <a:xfrm>
            <a:off x="6873612" y="364188"/>
            <a:ext cx="46999" cy="2846598"/>
            <a:chOff x="4185665" y="1872233"/>
            <a:chExt cx="82550" cy="3919854"/>
          </a:xfrm>
        </p:grpSpPr>
        <p:sp>
          <p:nvSpPr>
            <p:cNvPr id="32" name="object 14">
              <a:extLst>
                <a:ext uri="{FF2B5EF4-FFF2-40B4-BE49-F238E27FC236}">
                  <a16:creationId xmlns:a16="http://schemas.microsoft.com/office/drawing/2014/main" id="{41F604D7-4E12-9A46-714A-3C78344310BB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82296" y="0"/>
                  </a:moveTo>
                  <a:lnTo>
                    <a:pt x="0" y="0"/>
                  </a:lnTo>
                  <a:lnTo>
                    <a:pt x="0" y="3919728"/>
                  </a:lnTo>
                  <a:lnTo>
                    <a:pt x="82296" y="391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E46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15">
              <a:extLst>
                <a:ext uri="{FF2B5EF4-FFF2-40B4-BE49-F238E27FC236}">
                  <a16:creationId xmlns:a16="http://schemas.microsoft.com/office/drawing/2014/main" id="{54E30B5C-2333-7DAC-016A-CD742BDD7694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0" y="3919728"/>
                  </a:moveTo>
                  <a:lnTo>
                    <a:pt x="82296" y="3919728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28575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2">
            <a:extLst>
              <a:ext uri="{FF2B5EF4-FFF2-40B4-BE49-F238E27FC236}">
                <a16:creationId xmlns:a16="http://schemas.microsoft.com/office/drawing/2014/main" id="{D584DE36-BC39-29F3-E971-AAC62566E445}"/>
              </a:ext>
            </a:extLst>
          </p:cNvPr>
          <p:cNvSpPr/>
          <p:nvPr/>
        </p:nvSpPr>
        <p:spPr>
          <a:xfrm>
            <a:off x="6863005" y="3400816"/>
            <a:ext cx="4255196" cy="2859049"/>
          </a:xfrm>
          <a:custGeom>
            <a:avLst/>
            <a:gdLst/>
            <a:ahLst/>
            <a:cxnLst/>
            <a:rect l="l" t="t" r="r" b="b"/>
            <a:pathLst>
              <a:path w="7473950" h="3937000">
                <a:moveTo>
                  <a:pt x="0" y="3936491"/>
                </a:moveTo>
                <a:lnTo>
                  <a:pt x="7473696" y="3936491"/>
                </a:lnTo>
                <a:lnTo>
                  <a:pt x="7473696" y="0"/>
                </a:lnTo>
                <a:lnTo>
                  <a:pt x="0" y="0"/>
                </a:lnTo>
                <a:lnTo>
                  <a:pt x="0" y="3936491"/>
                </a:lnTo>
                <a:close/>
              </a:path>
            </a:pathLst>
          </a:custGeom>
          <a:ln w="28575">
            <a:solidFill>
              <a:srgbClr val="9E467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35" name="object 13">
            <a:extLst>
              <a:ext uri="{FF2B5EF4-FFF2-40B4-BE49-F238E27FC236}">
                <a16:creationId xmlns:a16="http://schemas.microsoft.com/office/drawing/2014/main" id="{75F400D1-EF4A-9201-DC59-D52799535745}"/>
              </a:ext>
            </a:extLst>
          </p:cNvPr>
          <p:cNvGrpSpPr/>
          <p:nvPr/>
        </p:nvGrpSpPr>
        <p:grpSpPr>
          <a:xfrm>
            <a:off x="6873612" y="3404523"/>
            <a:ext cx="46999" cy="2846598"/>
            <a:chOff x="4185665" y="1872233"/>
            <a:chExt cx="82550" cy="3919854"/>
          </a:xfrm>
        </p:grpSpPr>
        <p:sp>
          <p:nvSpPr>
            <p:cNvPr id="36" name="object 14">
              <a:extLst>
                <a:ext uri="{FF2B5EF4-FFF2-40B4-BE49-F238E27FC236}">
                  <a16:creationId xmlns:a16="http://schemas.microsoft.com/office/drawing/2014/main" id="{AD5DE493-B257-7CA0-FF45-7CBBD918DB9A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82296" y="0"/>
                  </a:moveTo>
                  <a:lnTo>
                    <a:pt x="0" y="0"/>
                  </a:lnTo>
                  <a:lnTo>
                    <a:pt x="0" y="3919728"/>
                  </a:lnTo>
                  <a:lnTo>
                    <a:pt x="82296" y="391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E46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7" name="object 15">
              <a:extLst>
                <a:ext uri="{FF2B5EF4-FFF2-40B4-BE49-F238E27FC236}">
                  <a16:creationId xmlns:a16="http://schemas.microsoft.com/office/drawing/2014/main" id="{4F879D90-6EA0-07D1-BA6A-2007500D5E50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0" y="3919728"/>
                  </a:moveTo>
                  <a:lnTo>
                    <a:pt x="82296" y="3919728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28575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B37655B5-D55A-EF23-527D-DBB84A5BD962}"/>
              </a:ext>
            </a:extLst>
          </p:cNvPr>
          <p:cNvSpPr txBox="1"/>
          <p:nvPr/>
        </p:nvSpPr>
        <p:spPr>
          <a:xfrm>
            <a:off x="2914768" y="3441658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70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6BC2C64-BBA0-E677-74C0-A16777471EA1}"/>
              </a:ext>
            </a:extLst>
          </p:cNvPr>
          <p:cNvSpPr txBox="1"/>
          <p:nvPr/>
        </p:nvSpPr>
        <p:spPr>
          <a:xfrm>
            <a:off x="1523876" y="5298126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11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902385-0911-AA98-8AD8-F994B38C628E}"/>
              </a:ext>
            </a:extLst>
          </p:cNvPr>
          <p:cNvSpPr txBox="1"/>
          <p:nvPr/>
        </p:nvSpPr>
        <p:spPr>
          <a:xfrm>
            <a:off x="4253393" y="5286696"/>
            <a:ext cx="473202" cy="25549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en-SA" sz="2000">
                <a:solidFill>
                  <a:schemeClr val="bg1"/>
                </a:solidFill>
                <a:latin typeface="+mn-lt"/>
              </a:rPr>
              <a:t>19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D14224D-F890-7C50-4385-51B7CAE574FB}"/>
              </a:ext>
            </a:extLst>
          </p:cNvPr>
          <p:cNvSpPr txBox="1">
            <a:spLocks/>
          </p:cNvSpPr>
          <p:nvPr/>
        </p:nvSpPr>
        <p:spPr>
          <a:xfrm rot="16200000">
            <a:off x="4509381" y="31756"/>
            <a:ext cx="422396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b="1" dirty="0">
                <a:solidFill>
                  <a:srgbClr val="9E4678"/>
                </a:solidFill>
              </a:rPr>
              <a:t>Positive</a:t>
            </a:r>
            <a:endParaRPr lang="en-US" sz="5400" b="1" kern="0" dirty="0">
              <a:solidFill>
                <a:srgbClr val="9E4678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D650CCA3-1625-3B14-6A49-92E88434C5CC}"/>
              </a:ext>
            </a:extLst>
          </p:cNvPr>
          <p:cNvSpPr txBox="1">
            <a:spLocks/>
          </p:cNvSpPr>
          <p:nvPr/>
        </p:nvSpPr>
        <p:spPr>
          <a:xfrm rot="16200000">
            <a:off x="4509381" y="3010093"/>
            <a:ext cx="422396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200" b="1" dirty="0">
                <a:solidFill>
                  <a:srgbClr val="9E4678"/>
                </a:solidFill>
              </a:rPr>
              <a:t>Negative</a:t>
            </a:r>
            <a:endParaRPr lang="en-US" sz="5400" b="1" kern="0" dirty="0">
              <a:solidFill>
                <a:srgbClr val="9E4678"/>
              </a:solidFill>
            </a:endParaRPr>
          </a:p>
        </p:txBody>
      </p:sp>
      <p:sp>
        <p:nvSpPr>
          <p:cNvPr id="8" name="object 4">
            <a:extLst>
              <a:ext uri="{FF2B5EF4-FFF2-40B4-BE49-F238E27FC236}">
                <a16:creationId xmlns:a16="http://schemas.microsoft.com/office/drawing/2014/main" id="{7AF3E75C-C6BB-574B-273E-B7588A4E6717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7444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39CE-538E-2E86-DFC3-5B9B377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/>
              <a:t>Alteryx Results: Top Words r/Schwab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BB881-4737-48B5-FF44-B4B762975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0384-A14C-2001-2F98-BD4E2E19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D8EA587-82D6-4611-9BFC-A129CBE7FBFD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7" name="Picture 6" descr="A graph of numbers and a number of words&#10;&#10;Description automatically generated">
            <a:extLst>
              <a:ext uri="{FF2B5EF4-FFF2-40B4-BE49-F238E27FC236}">
                <a16:creationId xmlns:a16="http://schemas.microsoft.com/office/drawing/2014/main" id="{0BC99987-9C3B-0690-6F08-E844853E0E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595" y="1404945"/>
            <a:ext cx="5116215" cy="515569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566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489486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Topic Modeling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02D55B0-D01A-2DCD-A8D7-34B58482BC07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131ADE4-7A4F-9A77-B186-457E6DAC90A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846"/>
          <a:stretch/>
        </p:blipFill>
        <p:spPr>
          <a:xfrm>
            <a:off x="5518194" y="840980"/>
            <a:ext cx="5358919" cy="5176039"/>
          </a:xfrm>
          <a:prstGeom prst="rect">
            <a:avLst/>
          </a:prstGeom>
        </p:spPr>
      </p:pic>
      <p:sp>
        <p:nvSpPr>
          <p:cNvPr id="8" name="object 2">
            <a:extLst>
              <a:ext uri="{FF2B5EF4-FFF2-40B4-BE49-F238E27FC236}">
                <a16:creationId xmlns:a16="http://schemas.microsoft.com/office/drawing/2014/main" id="{327C8929-0199-87CB-67B5-2A1D0D99245A}"/>
              </a:ext>
            </a:extLst>
          </p:cNvPr>
          <p:cNvSpPr/>
          <p:nvPr/>
        </p:nvSpPr>
        <p:spPr>
          <a:xfrm>
            <a:off x="5518194" y="840980"/>
            <a:ext cx="5358913" cy="5176038"/>
          </a:xfrm>
          <a:custGeom>
            <a:avLst/>
            <a:gdLst/>
            <a:ahLst/>
            <a:cxnLst/>
            <a:rect l="l" t="t" r="r" b="b"/>
            <a:pathLst>
              <a:path w="7473950" h="3937000">
                <a:moveTo>
                  <a:pt x="0" y="3936491"/>
                </a:moveTo>
                <a:lnTo>
                  <a:pt x="7473696" y="3936491"/>
                </a:lnTo>
                <a:lnTo>
                  <a:pt x="7473696" y="0"/>
                </a:lnTo>
                <a:lnTo>
                  <a:pt x="0" y="0"/>
                </a:lnTo>
                <a:lnTo>
                  <a:pt x="0" y="3936491"/>
                </a:lnTo>
                <a:close/>
              </a:path>
            </a:pathLst>
          </a:custGeom>
          <a:ln w="28575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9" name="object 13">
            <a:extLst>
              <a:ext uri="{FF2B5EF4-FFF2-40B4-BE49-F238E27FC236}">
                <a16:creationId xmlns:a16="http://schemas.microsoft.com/office/drawing/2014/main" id="{4BF3F2BD-064F-1829-E309-E5994EAD6D41}"/>
              </a:ext>
            </a:extLst>
          </p:cNvPr>
          <p:cNvGrpSpPr/>
          <p:nvPr/>
        </p:nvGrpSpPr>
        <p:grpSpPr>
          <a:xfrm>
            <a:off x="5531676" y="853095"/>
            <a:ext cx="63633" cy="5153496"/>
            <a:chOff x="4185665" y="1872233"/>
            <a:chExt cx="82550" cy="3919854"/>
          </a:xfrm>
        </p:grpSpPr>
        <p:sp>
          <p:nvSpPr>
            <p:cNvPr id="10" name="object 14">
              <a:extLst>
                <a:ext uri="{FF2B5EF4-FFF2-40B4-BE49-F238E27FC236}">
                  <a16:creationId xmlns:a16="http://schemas.microsoft.com/office/drawing/2014/main" id="{B0D89A34-86F3-A2B5-E224-E262B7345678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82296" y="0"/>
                  </a:moveTo>
                  <a:lnTo>
                    <a:pt x="0" y="0"/>
                  </a:lnTo>
                  <a:lnTo>
                    <a:pt x="0" y="3919728"/>
                  </a:lnTo>
                  <a:lnTo>
                    <a:pt x="82296" y="391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1" name="object 15">
              <a:extLst>
                <a:ext uri="{FF2B5EF4-FFF2-40B4-BE49-F238E27FC236}">
                  <a16:creationId xmlns:a16="http://schemas.microsoft.com/office/drawing/2014/main" id="{5E1363E5-22F1-02A4-DC3B-EC746E3FCE8A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0" y="3919728"/>
                  </a:moveTo>
                  <a:lnTo>
                    <a:pt x="82296" y="3919728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28575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D6CC112-53FC-63A1-B1CA-A9B1CD92879D}"/>
              </a:ext>
            </a:extLst>
          </p:cNvPr>
          <p:cNvGrpSpPr/>
          <p:nvPr/>
        </p:nvGrpSpPr>
        <p:grpSpPr>
          <a:xfrm>
            <a:off x="769293" y="2043014"/>
            <a:ext cx="182880" cy="386080"/>
            <a:chOff x="4239005" y="1826514"/>
            <a:chExt cx="182880" cy="386080"/>
          </a:xfrm>
        </p:grpSpPr>
        <p:sp>
          <p:nvSpPr>
            <p:cNvPr id="13" name="object 24">
              <a:extLst>
                <a:ext uri="{FF2B5EF4-FFF2-40B4-BE49-F238E27FC236}">
                  <a16:creationId xmlns:a16="http://schemas.microsoft.com/office/drawing/2014/main" id="{E8FF81A4-39F8-9826-12C1-A69673C1C7F1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4" name="object 25">
              <a:extLst>
                <a:ext uri="{FF2B5EF4-FFF2-40B4-BE49-F238E27FC236}">
                  <a16:creationId xmlns:a16="http://schemas.microsoft.com/office/drawing/2014/main" id="{A3989F05-06EE-8AAA-9A28-306F07AD444A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5" name="object 26">
              <a:extLst>
                <a:ext uri="{FF2B5EF4-FFF2-40B4-BE49-F238E27FC236}">
                  <a16:creationId xmlns:a16="http://schemas.microsoft.com/office/drawing/2014/main" id="{215E1124-D809-9ACB-4FAD-4096A2EB4D38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47805B-B73B-96DC-1F8E-C1512E7215DB}"/>
              </a:ext>
            </a:extLst>
          </p:cNvPr>
          <p:cNvGrpSpPr/>
          <p:nvPr/>
        </p:nvGrpSpPr>
        <p:grpSpPr>
          <a:xfrm>
            <a:off x="769294" y="2767543"/>
            <a:ext cx="182880" cy="386080"/>
            <a:chOff x="4239005" y="1826514"/>
            <a:chExt cx="182880" cy="386080"/>
          </a:xfrm>
        </p:grpSpPr>
        <p:sp>
          <p:nvSpPr>
            <p:cNvPr id="17" name="object 24">
              <a:extLst>
                <a:ext uri="{FF2B5EF4-FFF2-40B4-BE49-F238E27FC236}">
                  <a16:creationId xmlns:a16="http://schemas.microsoft.com/office/drawing/2014/main" id="{4D6F166E-5224-A639-DCFE-905CE324DD63}"/>
                </a:ext>
              </a:extLst>
            </p:cNvPr>
            <p:cNvSpPr/>
            <p:nvPr/>
          </p:nvSpPr>
          <p:spPr>
            <a:xfrm>
              <a:off x="423900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8" name="object 25">
              <a:extLst>
                <a:ext uri="{FF2B5EF4-FFF2-40B4-BE49-F238E27FC236}">
                  <a16:creationId xmlns:a16="http://schemas.microsoft.com/office/drawing/2014/main" id="{2051349E-FF4D-1709-35CA-8E87C9207059}"/>
                </a:ext>
              </a:extLst>
            </p:cNvPr>
            <p:cNvSpPr/>
            <p:nvPr/>
          </p:nvSpPr>
          <p:spPr>
            <a:xfrm>
              <a:off x="4421885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  <p:sp>
          <p:nvSpPr>
            <p:cNvPr id="19" name="object 26">
              <a:extLst>
                <a:ext uri="{FF2B5EF4-FFF2-40B4-BE49-F238E27FC236}">
                  <a16:creationId xmlns:a16="http://schemas.microsoft.com/office/drawing/2014/main" id="{CCE8C6A2-CBD4-163F-004F-9A7A29869965}"/>
                </a:ext>
              </a:extLst>
            </p:cNvPr>
            <p:cNvSpPr/>
            <p:nvPr/>
          </p:nvSpPr>
          <p:spPr>
            <a:xfrm>
              <a:off x="4330446" y="1826514"/>
              <a:ext cx="0" cy="386080"/>
            </a:xfrm>
            <a:custGeom>
              <a:avLst/>
              <a:gdLst/>
              <a:ahLst/>
              <a:cxnLst/>
              <a:rect l="l" t="t" r="r" b="b"/>
              <a:pathLst>
                <a:path h="386080">
                  <a:moveTo>
                    <a:pt x="0" y="385825"/>
                  </a:moveTo>
                  <a:lnTo>
                    <a:pt x="0" y="0"/>
                  </a:lnTo>
                </a:path>
              </a:pathLst>
            </a:custGeom>
            <a:ln w="38100">
              <a:solidFill>
                <a:srgbClr val="7E7E7E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endParaRPr>
            </a:p>
          </p:txBody>
        </p:sp>
      </p:grpSp>
      <p:sp>
        <p:nvSpPr>
          <p:cNvPr id="20" name="Title 1">
            <a:extLst>
              <a:ext uri="{FF2B5EF4-FFF2-40B4-BE49-F238E27FC236}">
                <a16:creationId xmlns:a16="http://schemas.microsoft.com/office/drawing/2014/main" id="{E49CAC76-64DF-7574-C3F3-9ECC6317191A}"/>
              </a:ext>
            </a:extLst>
          </p:cNvPr>
          <p:cNvSpPr txBox="1">
            <a:spLocks/>
          </p:cNvSpPr>
          <p:nvPr/>
        </p:nvSpPr>
        <p:spPr>
          <a:xfrm>
            <a:off x="563477" y="1307747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harles Modern"/>
                <a:ea typeface="+mj-ea"/>
                <a:cs typeface="+mj-cs"/>
              </a:rPr>
              <a:t>Optimal Model Criteria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233884F-5BB0-3BFF-7850-52012C9B1567}"/>
              </a:ext>
            </a:extLst>
          </p:cNvPr>
          <p:cNvSpPr txBox="1"/>
          <p:nvPr/>
        </p:nvSpPr>
        <p:spPr>
          <a:xfrm>
            <a:off x="1148403" y="2043014"/>
            <a:ext cx="3177707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Covers most of the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A66358-3E54-F9FD-B70D-EAF7B72D691D}"/>
              </a:ext>
            </a:extLst>
          </p:cNvPr>
          <p:cNvSpPr txBox="1"/>
          <p:nvPr/>
        </p:nvSpPr>
        <p:spPr>
          <a:xfrm>
            <a:off x="1148403" y="2803860"/>
            <a:ext cx="3177707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SA" sz="2200" b="0" i="0" u="none" strike="noStrike" kern="1200" cap="none" spc="0" normalizeH="0" baseline="0" noProof="0">
                <a:ln>
                  <a:noFill/>
                </a:ln>
                <a:solidFill>
                  <a:srgbClr val="425563"/>
                </a:solidFill>
                <a:effectLst/>
                <a:uLnTx/>
                <a:uFillTx/>
                <a:latin typeface="Charles Modern"/>
                <a:ea typeface="+mn-ea"/>
                <a:cs typeface="+mn-cs"/>
              </a:rPr>
              <a:t>No overlapping topics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D3E54E7-3EB4-4B59-8FF8-2629B332BEB1}"/>
              </a:ext>
            </a:extLst>
          </p:cNvPr>
          <p:cNvSpPr txBox="1">
            <a:spLocks/>
          </p:cNvSpPr>
          <p:nvPr/>
        </p:nvSpPr>
        <p:spPr>
          <a:xfrm>
            <a:off x="563477" y="3532852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harles Modern"/>
                <a:ea typeface="+mj-ea"/>
                <a:cs typeface="+mj-cs"/>
              </a:rPr>
              <a:t>Top r/Schwab Topics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019951-63CF-0439-5C26-C6319DD29731}"/>
              </a:ext>
            </a:extLst>
          </p:cNvPr>
          <p:cNvSpPr txBox="1"/>
          <p:nvPr/>
        </p:nvSpPr>
        <p:spPr>
          <a:xfrm>
            <a:off x="769293" y="4319395"/>
            <a:ext cx="4287643" cy="475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425563"/>
                </a:solidFill>
                <a:latin typeface="Charles Modern"/>
              </a:rPr>
              <a:t> Financial Services &amp; Customer Support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rgbClr val="425563"/>
              </a:solidFill>
              <a:latin typeface="Charles Modern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425563"/>
                </a:solidFill>
                <a:latin typeface="Charles Modern"/>
              </a:rPr>
              <a:t> Investment Strategies &amp; Trading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rgbClr val="425563"/>
              </a:solidFill>
              <a:latin typeface="Charles Modern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425563"/>
                </a:solidFill>
                <a:latin typeface="Charles Modern"/>
              </a:rPr>
              <a:t> Retirement &amp; Investment Platforms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endParaRPr lang="en-US" dirty="0">
              <a:solidFill>
                <a:srgbClr val="425563"/>
              </a:solidFill>
              <a:latin typeface="Charles Modern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n-US" dirty="0">
                <a:solidFill>
                  <a:srgbClr val="425563"/>
                </a:solidFill>
                <a:latin typeface="Charles Modern"/>
              </a:rPr>
              <a:t> Mutual Funds &amp; Market Transactions</a:t>
            </a:r>
          </a:p>
        </p:txBody>
      </p:sp>
      <p:sp>
        <p:nvSpPr>
          <p:cNvPr id="6" name="object 4">
            <a:extLst>
              <a:ext uri="{FF2B5EF4-FFF2-40B4-BE49-F238E27FC236}">
                <a16:creationId xmlns:a16="http://schemas.microsoft.com/office/drawing/2014/main" id="{4F2338CF-DC24-AB14-93A0-727DE6281877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000" dirty="0">
              <a:latin typeface="Calibri"/>
              <a:cs typeface="Calibri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D3723E1B-DB82-493D-119F-BEF8885443E4}"/>
                  </a:ext>
                </a:extLst>
              </p14:cNvPr>
              <p14:cNvContentPartPr/>
              <p14:nvPr/>
            </p14:nvContentPartPr>
            <p14:xfrm>
              <a:off x="8626586" y="1507349"/>
              <a:ext cx="360" cy="36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D3723E1B-DB82-493D-119F-BEF8885443E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63586" y="1444349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C92F6EF3-DCD5-2A36-9414-1D25D9EE172B}"/>
                  </a:ext>
                </a:extLst>
              </p14:cNvPr>
              <p14:cNvContentPartPr/>
              <p14:nvPr/>
            </p14:nvContentPartPr>
            <p14:xfrm>
              <a:off x="10368922" y="2677858"/>
              <a:ext cx="360" cy="36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C92F6EF3-DCD5-2A36-9414-1D25D9EE172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0305922" y="2614858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8DFBE71A-ED88-C6AB-FEF7-434D17F0A148}"/>
                  </a:ext>
                </a:extLst>
              </p14:cNvPr>
              <p14:cNvContentPartPr/>
              <p14:nvPr/>
            </p14:nvContentPartPr>
            <p14:xfrm>
              <a:off x="6609050" y="2724452"/>
              <a:ext cx="360" cy="36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8DFBE71A-ED88-C6AB-FEF7-434D17F0A14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546050" y="2661452"/>
                <a:ext cx="126000" cy="12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99196552-5F3E-418A-08BE-5B9931F7671B}"/>
                  </a:ext>
                </a:extLst>
              </p14:cNvPr>
              <p14:cNvContentPartPr/>
              <p14:nvPr/>
            </p14:nvContentPartPr>
            <p14:xfrm>
              <a:off x="8613869" y="5076496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99196552-5F3E-418A-08BE-5B9931F76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50869" y="5013496"/>
                <a:ext cx="12600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TextBox 33">
            <a:extLst>
              <a:ext uri="{FF2B5EF4-FFF2-40B4-BE49-F238E27FC236}">
                <a16:creationId xmlns:a16="http://schemas.microsoft.com/office/drawing/2014/main" id="{D7329A80-BB90-3E81-9D69-BFB90320F8CD}"/>
              </a:ext>
            </a:extLst>
          </p:cNvPr>
          <p:cNvSpPr txBox="1"/>
          <p:nvPr/>
        </p:nvSpPr>
        <p:spPr>
          <a:xfrm>
            <a:off x="10242961" y="250916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b="1"/>
              <a:t>1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9646E9E-7DA8-D123-B9B3-53FAFA9E543D}"/>
              </a:ext>
            </a:extLst>
          </p:cNvPr>
          <p:cNvSpPr txBox="1"/>
          <p:nvPr/>
        </p:nvSpPr>
        <p:spPr>
          <a:xfrm>
            <a:off x="8415094" y="485811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b="1"/>
              <a:t>2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C02F5F-12E3-7F7D-11F7-2F584D4F7A48}"/>
              </a:ext>
            </a:extLst>
          </p:cNvPr>
          <p:cNvSpPr txBox="1"/>
          <p:nvPr/>
        </p:nvSpPr>
        <p:spPr>
          <a:xfrm>
            <a:off x="8464522" y="1321028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b="1"/>
              <a:t>3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B12AC1-1F1C-AC36-944A-FE580385EBF3}"/>
              </a:ext>
            </a:extLst>
          </p:cNvPr>
          <p:cNvSpPr txBox="1"/>
          <p:nvPr/>
        </p:nvSpPr>
        <p:spPr>
          <a:xfrm>
            <a:off x="6464475" y="249319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A" b="1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787214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1921039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Titles Sentiment Analysis &amp; Top Words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8983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E48C-B9AB-0F00-BF8E-319B19A19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66" y="1729476"/>
            <a:ext cx="4744720" cy="4582160"/>
          </a:xfrm>
        </p:spPr>
        <p:txBody>
          <a:bodyPr/>
          <a:lstStyle/>
          <a:p>
            <a:r>
              <a:rPr lang="en-US" sz="5800" dirty="0">
                <a:latin typeface="Charles Modern Light"/>
              </a:rPr>
              <a:t>r/fidelityinvestments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EE8E-5058-4776-736A-869BB9CF1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>
                <a:latin typeface="Charles Modern Light"/>
                <a:ea typeface="+mj-ea"/>
                <a:cs typeface="+mj-cs"/>
              </a:rPr>
              <a:t>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4AD2-8D5D-358E-F3E3-E5EDA8CC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82865" y="6576419"/>
            <a:ext cx="5522696" cy="19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708AE-3C8E-2B46-AC77-4C896FD8F112}"/>
              </a:ext>
            </a:extLst>
          </p:cNvPr>
          <p:cNvSpPr txBox="1"/>
          <p:nvPr/>
        </p:nvSpPr>
        <p:spPr>
          <a:xfrm>
            <a:off x="5296581" y="1728107"/>
            <a:ext cx="4585606" cy="2693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273 active users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115,240 subscribers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/>
              <a:t>4 topics (work, investing, advice, account)</a:t>
            </a:r>
          </a:p>
        </p:txBody>
      </p:sp>
    </p:spTree>
    <p:extLst>
      <p:ext uri="{BB962C8B-B14F-4D97-AF65-F5344CB8AC3E}">
        <p14:creationId xmlns:p14="http://schemas.microsoft.com/office/powerpoint/2010/main" val="1487705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5D00-0BE9-326F-0DCF-E7E1F89F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</a:rPr>
              <a:t>r/fidelityinvestments</a:t>
            </a:r>
            <a:br>
              <a:rPr lang="en-US" sz="5150" dirty="0">
                <a:latin typeface="Charles Modern Light"/>
              </a:rPr>
            </a:br>
            <a:endParaRPr lang="en-US" sz="5150" dirty="0">
              <a:latin typeface="Charles Modern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D19DB-5602-5BEE-EAE1-696C11112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  <a:ea typeface="+mj-ea"/>
                <a:cs typeface="+mj-cs"/>
              </a:rPr>
              <a:t>Python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7FF0-2700-5473-9EA0-0D9229B076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957E-7880-CDDC-3FD5-1331DD7E0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4032C40-D71B-41BF-8D18-0178B1D1E5E3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7DCC6-A603-F09D-CB39-387E5BDC2F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9845" y="1947"/>
            <a:ext cx="7147212" cy="631197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649766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DDE3-AE3C-C3E2-4BFA-CBE5ACC6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solidFill>
                  <a:srgbClr val="037DAE"/>
                </a:solidFill>
                <a:latin typeface="Charles Modern Light"/>
              </a:rPr>
              <a:t>Alteryx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3BD7-3D89-3B68-7CA4-974FDEEE7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Positive</a:t>
            </a:r>
            <a:endParaRPr lang="en-US" sz="5150" b="0" dirty="0">
              <a:solidFill>
                <a:srgbClr val="037DAE"/>
              </a:solidFill>
              <a:latin typeface="Charles Modern Light"/>
              <a:ea typeface="Calibri"/>
              <a:cs typeface="Calibri"/>
            </a:endParaRPr>
          </a:p>
        </p:txBody>
      </p:sp>
      <p:pic>
        <p:nvPicPr>
          <p:cNvPr id="8" name="Content Placeholder 7" descr="A close up of words&#10;&#10;Description automatically generated">
            <a:extLst>
              <a:ext uri="{FF2B5EF4-FFF2-40B4-BE49-F238E27FC236}">
                <a16:creationId xmlns:a16="http://schemas.microsoft.com/office/drawing/2014/main" id="{F41B8213-8E83-BCD0-5BEB-42471E2D4DC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8754"/>
          <a:stretch/>
        </p:blipFill>
        <p:spPr>
          <a:xfrm>
            <a:off x="370682" y="2991081"/>
            <a:ext cx="4877180" cy="3155924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10A66-384A-A74C-E5E4-79B65A38C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Negative</a:t>
            </a:r>
          </a:p>
        </p:txBody>
      </p:sp>
      <p:pic>
        <p:nvPicPr>
          <p:cNvPr id="9" name="Content Placeholder 8" descr="A close-up of words&#10;&#10;Description automatically generated">
            <a:extLst>
              <a:ext uri="{FF2B5EF4-FFF2-40B4-BE49-F238E27FC236}">
                <a16:creationId xmlns:a16="http://schemas.microsoft.com/office/drawing/2014/main" id="{D7A171A0-E400-F5AA-43EB-441E6B49CA2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476208" y="2955793"/>
            <a:ext cx="5335586" cy="3388541"/>
          </a:xfrm>
        </p:spPr>
      </p:pic>
    </p:spTree>
    <p:extLst>
      <p:ext uri="{BB962C8B-B14F-4D97-AF65-F5344CB8AC3E}">
        <p14:creationId xmlns:p14="http://schemas.microsoft.com/office/powerpoint/2010/main" val="1127386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39CE-538E-2E86-DFC3-5B9B377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/>
              <a:t>Alteryx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BB881-4737-48B5-FF44-B4B762975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0384-A14C-2001-2F98-BD4E2E19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D8EA587-82D6-4611-9BFC-A129CBE7FBFD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6" name="Picture 5" descr="A graph of numbers and a number of words&#10;&#10;Description automatically generated">
            <a:extLst>
              <a:ext uri="{FF2B5EF4-FFF2-40B4-BE49-F238E27FC236}">
                <a16:creationId xmlns:a16="http://schemas.microsoft.com/office/drawing/2014/main" id="{847110D9-9FAD-1955-6AAF-6C863AF48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5078" y="1404945"/>
            <a:ext cx="8301843" cy="508879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13078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5D00-0BE9-326F-0DCF-E7E1F89FCA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</a:rPr>
              <a:t>r/tastytrade</a:t>
            </a:r>
            <a:br>
              <a:rPr lang="en-US" sz="5150" dirty="0">
                <a:latin typeface="Charles Modern Light"/>
              </a:rPr>
            </a:br>
            <a:endParaRPr lang="en-US" sz="5150" dirty="0">
              <a:latin typeface="Charles Modern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D19DB-5602-5BEE-EAE1-696C11112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  <a:ea typeface="+mj-ea"/>
                <a:cs typeface="+mj-cs"/>
              </a:rPr>
              <a:t>Python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7FF0-2700-5473-9EA0-0D9229B076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957E-7880-CDDC-3FD5-1331DD7E0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4032C40-D71B-41BF-8D18-0178B1D1E5E3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7E9BC9-B62A-0478-78F4-9CE900932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51493" y="2345"/>
            <a:ext cx="7137294" cy="630859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1288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DDE3-AE3C-C3E2-4BFA-CBE5ACC6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solidFill>
                  <a:srgbClr val="037DAE"/>
                </a:solidFill>
                <a:latin typeface="Charles Modern Light"/>
              </a:rPr>
              <a:t>Alteryx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3BD7-3D89-3B68-7CA4-974FDEEE7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Positive</a:t>
            </a:r>
            <a:endParaRPr lang="en-US" sz="5150" b="0" dirty="0">
              <a:solidFill>
                <a:srgbClr val="037DAE"/>
              </a:solidFill>
              <a:latin typeface="Charles Modern Light"/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10A66-384A-A74C-E5E4-79B65A38C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Negative</a:t>
            </a:r>
          </a:p>
        </p:txBody>
      </p:sp>
      <p:pic>
        <p:nvPicPr>
          <p:cNvPr id="11" name="Content Placeholder 10" descr="A word cloud of words&#10;&#10;Description automatically generated">
            <a:extLst>
              <a:ext uri="{FF2B5EF4-FFF2-40B4-BE49-F238E27FC236}">
                <a16:creationId xmlns:a16="http://schemas.microsoft.com/office/drawing/2014/main" id="{A1223B0A-1D79-0519-56FF-CD957C062D5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70681" y="2444210"/>
            <a:ext cx="6096000" cy="3806319"/>
          </a:xfrm>
        </p:spPr>
      </p:pic>
      <p:pic>
        <p:nvPicPr>
          <p:cNvPr id="12" name="Content Placeholder 11" descr="A word cloud of words&#10;&#10;Description automatically generated">
            <a:extLst>
              <a:ext uri="{FF2B5EF4-FFF2-40B4-BE49-F238E27FC236}">
                <a16:creationId xmlns:a16="http://schemas.microsoft.com/office/drawing/2014/main" id="{FF5E0403-2942-90C3-25C4-DFD454173C29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8436" y="2441711"/>
            <a:ext cx="5633358" cy="3933780"/>
          </a:xfrm>
        </p:spPr>
      </p:pic>
    </p:spTree>
    <p:extLst>
      <p:ext uri="{BB962C8B-B14F-4D97-AF65-F5344CB8AC3E}">
        <p14:creationId xmlns:p14="http://schemas.microsoft.com/office/powerpoint/2010/main" val="2388764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176458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10 Subreddits</a:t>
            </a:r>
            <a:endParaRPr lang="en-US" sz="4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Past Progress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4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372145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E48C-B9AB-0F00-BF8E-319B19A19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66" y="1721455"/>
            <a:ext cx="5619014" cy="4590181"/>
          </a:xfrm>
        </p:spPr>
        <p:txBody>
          <a:bodyPr/>
          <a:lstStyle/>
          <a:p>
            <a:r>
              <a:rPr lang="en-US" sz="5800" dirty="0">
                <a:latin typeface="Charles Modern Light"/>
              </a:rPr>
              <a:t>r/Wallstreetbets</a:t>
            </a:r>
            <a:endParaRPr lang="en-US" sz="5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EE8E-5058-4776-736A-869BB9CF1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>
                <a:latin typeface="Charles Modern Light"/>
                <a:ea typeface="+mj-ea"/>
                <a:cs typeface="+mj-cs"/>
              </a:rPr>
              <a:t>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4AD2-8D5D-358E-F3E3-E5EDA8CC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82865" y="6576419"/>
            <a:ext cx="5522696" cy="19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708AE-3C8E-2B46-AC77-4C896FD8F112}"/>
              </a:ext>
            </a:extLst>
          </p:cNvPr>
          <p:cNvSpPr txBox="1"/>
          <p:nvPr/>
        </p:nvSpPr>
        <p:spPr>
          <a:xfrm>
            <a:off x="6251086" y="1720086"/>
            <a:ext cx="5836890" cy="215443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6.8k Active users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15M Subscribers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/>
              <a:t>Hottest topics: Daily trading and big corporation</a:t>
            </a:r>
          </a:p>
        </p:txBody>
      </p:sp>
    </p:spTree>
    <p:extLst>
      <p:ext uri="{BB962C8B-B14F-4D97-AF65-F5344CB8AC3E}">
        <p14:creationId xmlns:p14="http://schemas.microsoft.com/office/powerpoint/2010/main" val="18273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5D00-0BE9-326F-0DCF-E7E1F89F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26" y="1719316"/>
            <a:ext cx="4765040" cy="4592320"/>
          </a:xfrm>
        </p:spPr>
        <p:txBody>
          <a:bodyPr/>
          <a:lstStyle/>
          <a:p>
            <a:r>
              <a:rPr lang="en-US" sz="5150" dirty="0">
                <a:latin typeface="Charles Modern Light"/>
              </a:rPr>
              <a:t>r/Wallstreetbets</a:t>
            </a:r>
            <a:br>
              <a:rPr lang="en-US" sz="5150" dirty="0">
                <a:latin typeface="Charles Modern Light"/>
              </a:rPr>
            </a:br>
            <a:endParaRPr lang="en-US" sz="5150" dirty="0">
              <a:latin typeface="Charles Modern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D19DB-5602-5BEE-EAE1-696C11112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  <a:ea typeface="+mj-ea"/>
                <a:cs typeface="+mj-cs"/>
              </a:rPr>
              <a:t>Python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7FF0-2700-5473-9EA0-0D9229B076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957E-7880-CDDC-3FD5-1331DD7E0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4032C40-D71B-41BF-8D18-0178B1D1E5E3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1D0F37-091A-A2B0-0C8D-BB4A19A7A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9445" y="698817"/>
            <a:ext cx="5629910" cy="561276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11654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39CE-538E-2E86-DFC3-5B9B377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/>
              <a:t>Alteryx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BB881-4737-48B5-FF44-B4B762975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0384-A14C-2001-2F98-BD4E2E19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D8EA587-82D6-4611-9BFC-A129CBE7FBFD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5" name="Picture 4" descr="A graph of blue and white bars&#10;&#10;Description automatically generated">
            <a:extLst>
              <a:ext uri="{FF2B5EF4-FFF2-40B4-BE49-F238E27FC236}">
                <a16:creationId xmlns:a16="http://schemas.microsoft.com/office/drawing/2014/main" id="{C478246A-B732-52EA-0E8F-6C44326A2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990" y="1404945"/>
            <a:ext cx="8099877" cy="5076008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38889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39CE-538E-2E86-DFC3-5B9B377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/>
              <a:t>Alteryx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BB881-4737-48B5-FF44-B4B762975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0384-A14C-2001-2F98-BD4E2E19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D8EA587-82D6-4611-9BFC-A129CBE7FBFD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1CA6AF-FCBB-073E-FFBD-25E265B11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447" y="1971174"/>
            <a:ext cx="8801100" cy="40386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85986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DDE3-AE3C-C3E2-4BFA-CBE5ACC6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solidFill>
                  <a:srgbClr val="037DAE"/>
                </a:solidFill>
                <a:latin typeface="Charles Modern Light"/>
              </a:rPr>
              <a:t>Alteryx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3BD7-3D89-3B68-7CA4-974FDEEE7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Positive</a:t>
            </a:r>
            <a:endParaRPr lang="en-US" sz="5150" b="0" dirty="0">
              <a:solidFill>
                <a:srgbClr val="037DAE"/>
              </a:solidFill>
              <a:latin typeface="Charles Modern Light"/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10A66-384A-A74C-E5E4-79B65A38C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Negative</a:t>
            </a:r>
          </a:p>
        </p:txBody>
      </p:sp>
      <p:pic>
        <p:nvPicPr>
          <p:cNvPr id="11" name="Content Placeholder 10" descr="A close up of words&#10;&#10;Description automatically generated">
            <a:extLst>
              <a:ext uri="{FF2B5EF4-FFF2-40B4-BE49-F238E27FC236}">
                <a16:creationId xmlns:a16="http://schemas.microsoft.com/office/drawing/2014/main" id="{10EDB645-DC94-412B-BBC7-6341DA6CA8E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9788" y="2612841"/>
            <a:ext cx="5157787" cy="3469055"/>
          </a:xfrm>
        </p:spPr>
      </p:pic>
      <p:pic>
        <p:nvPicPr>
          <p:cNvPr id="12" name="Content Placeholder 11" descr="A close up of words&#10;&#10;Description automatically generated">
            <a:extLst>
              <a:ext uri="{FF2B5EF4-FFF2-40B4-BE49-F238E27FC236}">
                <a16:creationId xmlns:a16="http://schemas.microsoft.com/office/drawing/2014/main" id="{25B35F03-FA8F-BE31-63CC-B4B0617C3E9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72200" y="2612928"/>
            <a:ext cx="5183188" cy="3468882"/>
          </a:xfrm>
        </p:spPr>
      </p:pic>
    </p:spTree>
    <p:extLst>
      <p:ext uri="{BB962C8B-B14F-4D97-AF65-F5344CB8AC3E}">
        <p14:creationId xmlns:p14="http://schemas.microsoft.com/office/powerpoint/2010/main" val="4224949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FE48C-B9AB-0F00-BF8E-319B19A19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2866" y="1729476"/>
            <a:ext cx="4744720" cy="4582160"/>
          </a:xfrm>
        </p:spPr>
        <p:txBody>
          <a:bodyPr/>
          <a:lstStyle/>
          <a:p>
            <a:r>
              <a:rPr lang="en-US" sz="5800" dirty="0">
                <a:latin typeface="Charles Modern Light"/>
              </a:rPr>
              <a:t>r/Bogleheads</a:t>
            </a:r>
            <a:endParaRPr lang="en-US" sz="5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2EE8E-5058-4776-736A-869BB9CF1E0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sz="5800" dirty="0">
                <a:latin typeface="Charles Modern Light"/>
                <a:ea typeface="+mj-ea"/>
                <a:cs typeface="+mj-cs"/>
              </a:rPr>
              <a:t>Stats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2B4AD2-8D5D-358E-F3E3-E5EDA8CC21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 bwMode="auto">
          <a:xfrm>
            <a:off x="482865" y="6576419"/>
            <a:ext cx="5522696" cy="1986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75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25563"/>
                </a:solidFill>
              </a:rPr>
              <a:t>Information classification here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6708AE-3C8E-2B46-AC77-4C896FD8F112}"/>
              </a:ext>
            </a:extLst>
          </p:cNvPr>
          <p:cNvSpPr txBox="1"/>
          <p:nvPr/>
        </p:nvSpPr>
        <p:spPr>
          <a:xfrm>
            <a:off x="5240434" y="1720086"/>
            <a:ext cx="5532090" cy="269304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100 Active users</a:t>
            </a:r>
            <a:endParaRPr lang="en-US" dirty="0"/>
          </a:p>
          <a:p>
            <a:pPr marL="342900" indent="-342900">
              <a:buFont typeface="Wingdings"/>
              <a:buChar char="q"/>
            </a:pPr>
            <a:r>
              <a:rPr lang="en-US" sz="3500" dirty="0">
                <a:ea typeface="+mn-lt"/>
                <a:cs typeface="+mn-lt"/>
              </a:rPr>
              <a:t>424k Subscribers</a:t>
            </a:r>
          </a:p>
          <a:p>
            <a:pPr marL="342900" indent="-342900">
              <a:buFont typeface="Wingdings"/>
              <a:buChar char="q"/>
            </a:pPr>
            <a:r>
              <a:rPr lang="en-US" sz="3500" dirty="0"/>
              <a:t>Hottest topics: Retirement Accounts &amp; help with daily trading.</a:t>
            </a:r>
          </a:p>
        </p:txBody>
      </p:sp>
    </p:spTree>
    <p:extLst>
      <p:ext uri="{BB962C8B-B14F-4D97-AF65-F5344CB8AC3E}">
        <p14:creationId xmlns:p14="http://schemas.microsoft.com/office/powerpoint/2010/main" val="2790606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195D00-0BE9-326F-0DCF-E7E1F89FC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26" y="1719316"/>
            <a:ext cx="4765040" cy="4592320"/>
          </a:xfrm>
        </p:spPr>
        <p:txBody>
          <a:bodyPr/>
          <a:lstStyle/>
          <a:p>
            <a:r>
              <a:rPr lang="en-US" sz="5150" dirty="0">
                <a:latin typeface="Charles Modern Light"/>
              </a:rPr>
              <a:t>r/Bogleheads</a:t>
            </a:r>
            <a:br>
              <a:rPr lang="en-US" sz="5150" dirty="0">
                <a:latin typeface="Charles Modern Light"/>
              </a:rPr>
            </a:br>
            <a:endParaRPr lang="en-US" sz="5150" dirty="0">
              <a:latin typeface="Charles Modern Light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2D19DB-5602-5BEE-EAE1-696C1111280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sz="5150" dirty="0">
                <a:latin typeface="Charles Modern Light"/>
                <a:ea typeface="+mj-ea"/>
                <a:cs typeface="+mj-cs"/>
              </a:rPr>
              <a:t>Python Results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227FF0-2700-5473-9EA0-0D9229B0764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F86957E-7880-CDDC-3FD5-1331DD7E052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14032C40-D71B-41BF-8D18-0178B1D1E5E3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6" name="Picture 5" descr="A graph of negative and negative&#10;&#10;Description automatically generated">
            <a:extLst>
              <a:ext uri="{FF2B5EF4-FFF2-40B4-BE49-F238E27FC236}">
                <a16:creationId xmlns:a16="http://schemas.microsoft.com/office/drawing/2014/main" id="{CA27B951-E093-F0E7-9C62-A803004A3B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2190" y="954405"/>
            <a:ext cx="5422900" cy="535559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990022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EDDE3-AE3C-C3E2-4BFA-CBE5ACC693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>
                <a:solidFill>
                  <a:srgbClr val="037DAE"/>
                </a:solidFill>
                <a:latin typeface="Charles Modern Light"/>
              </a:rPr>
              <a:t>Alteryx Results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503BD7-3D89-3B68-7CA4-974FDEEE7B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Positive</a:t>
            </a:r>
            <a:endParaRPr lang="en-US" sz="5150" b="0" dirty="0">
              <a:solidFill>
                <a:srgbClr val="037DAE"/>
              </a:solidFill>
              <a:latin typeface="Charles Modern Light"/>
              <a:ea typeface="Calibri"/>
              <a:cs typeface="Calibri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5F10A66-384A-A74C-E5E4-79B65A38CD3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sz="5150" b="0" dirty="0">
                <a:solidFill>
                  <a:srgbClr val="037DAE"/>
                </a:solidFill>
                <a:latin typeface="Charles Modern Light"/>
              </a:rPr>
              <a:t>Negative</a:t>
            </a:r>
          </a:p>
        </p:txBody>
      </p:sp>
      <p:pic>
        <p:nvPicPr>
          <p:cNvPr id="11" name="Content Placeholder 10" descr="A close up of words&#10;&#10;Description automatically generated">
            <a:extLst>
              <a:ext uri="{FF2B5EF4-FFF2-40B4-BE49-F238E27FC236}">
                <a16:creationId xmlns:a16="http://schemas.microsoft.com/office/drawing/2014/main" id="{29CE738B-E7F0-C352-5279-985903D9918F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61211" y="2649710"/>
            <a:ext cx="5183188" cy="3475527"/>
          </a:xfrm>
        </p:spPr>
      </p:pic>
      <p:pic>
        <p:nvPicPr>
          <p:cNvPr id="12" name="Picture 11" descr="A close-up of words&#10;&#10;Description automatically generated">
            <a:extLst>
              <a:ext uri="{FF2B5EF4-FFF2-40B4-BE49-F238E27FC236}">
                <a16:creationId xmlns:a16="http://schemas.microsoft.com/office/drawing/2014/main" id="{DFF581E2-6DDA-4E08-F777-37CDD9B0EC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6142" y="2650206"/>
            <a:ext cx="5191126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447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6F39CE-538E-2E86-DFC3-5B9B3774D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150" dirty="0"/>
              <a:t>Alteryx Results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2FBB881-4737-48B5-FF44-B4B7629753D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 bwMode="auto">
          <a:xfrm>
            <a:off x="482867" y="6576219"/>
            <a:ext cx="4917281" cy="198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Autofit/>
          </a:bodyPr>
          <a:lstStyle>
            <a:defPPr>
              <a:defRPr lang="en-SA"/>
            </a:defPPr>
            <a:lvl1pPr marL="0" algn="l" defTabSz="914400" rtl="0" eaLnBrk="1" latinLnBrk="0" hangingPunct="1">
              <a:lnSpc>
                <a:spcPct val="95000"/>
              </a:lnSpc>
              <a:spcBef>
                <a:spcPct val="0"/>
              </a:spcBef>
              <a:defRPr sz="667" b="1" kern="1200">
                <a:solidFill>
                  <a:srgbClr val="425563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0384-A14C-2001-2F98-BD4E2E1928F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 bwMode="auto">
          <a:xfrm>
            <a:off x="291042" y="6576221"/>
            <a:ext cx="190501" cy="190499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>
            <a:defPPr>
              <a:defRPr lang="en-SA"/>
            </a:defPPr>
            <a:lvl1pPr marL="0" algn="l" defTabSz="914400" rtl="0" eaLnBrk="1" latinLnBrk="0" hangingPunct="1">
              <a:spcBef>
                <a:spcPct val="0"/>
              </a:spcBef>
              <a:defRPr sz="1000" kern="1200">
                <a:solidFill>
                  <a:srgbClr val="98A4AE"/>
                </a:solidFill>
                <a:latin typeface="+mn-lt"/>
                <a:ea typeface="+mn-ea"/>
                <a:cs typeface="Arial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fld id="{7D8EA587-82D6-4611-9BFC-A129CBE7FBFD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9BB36E-C16B-08DF-1941-63D2E105D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2" y="2129088"/>
            <a:ext cx="9324975" cy="3867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85098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268791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4 Subreddits 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Comments Sentiment Analysis Results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16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67342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0316082" y="6407302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" name="object 4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5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482867" y="489479"/>
            <a:ext cx="11236854" cy="734175"/>
          </a:xfrm>
          <a:prstGeom prst="rect">
            <a:avLst/>
          </a:prstGeom>
        </p:spPr>
        <p:txBody>
          <a:bodyPr vert="horz" wrap="square" lIns="0" tIns="193675" rIns="0" bIns="0" rtlCol="0">
            <a:spAutoFit/>
          </a:bodyPr>
          <a:lstStyle/>
          <a:p>
            <a:pPr marL="222250">
              <a:lnSpc>
                <a:spcPts val="4230"/>
              </a:lnSpc>
              <a:spcBef>
                <a:spcPts val="100"/>
              </a:spcBef>
            </a:pPr>
            <a:r>
              <a:rPr lang="en-US" spc="120" dirty="0"/>
              <a:t>Analyzed Subreddits &amp; Member Count</a:t>
            </a:r>
            <a:endParaRPr spc="120" dirty="0"/>
          </a:p>
        </p:txBody>
      </p:sp>
      <p:grpSp>
        <p:nvGrpSpPr>
          <p:cNvPr id="7" name="object 7"/>
          <p:cNvGrpSpPr/>
          <p:nvPr/>
        </p:nvGrpSpPr>
        <p:grpSpPr>
          <a:xfrm>
            <a:off x="585217" y="1705355"/>
            <a:ext cx="2029437" cy="917575"/>
            <a:chOff x="585216" y="1705355"/>
            <a:chExt cx="2512060" cy="917575"/>
          </a:xfrm>
        </p:grpSpPr>
        <p:sp>
          <p:nvSpPr>
            <p:cNvPr id="8" name="object 8"/>
            <p:cNvSpPr/>
            <p:nvPr/>
          </p:nvSpPr>
          <p:spPr>
            <a:xfrm>
              <a:off x="604266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2473452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3452" y="879348"/>
                  </a:lnTo>
                  <a:lnTo>
                    <a:pt x="2473452" y="0"/>
                  </a:lnTo>
                  <a:close/>
                </a:path>
              </a:pathLst>
            </a:custGeom>
            <a:solidFill>
              <a:srgbClr val="009F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9" name="object 9"/>
            <p:cNvSpPr/>
            <p:nvPr/>
          </p:nvSpPr>
          <p:spPr>
            <a:xfrm>
              <a:off x="604266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0" y="879348"/>
                  </a:moveTo>
                  <a:lnTo>
                    <a:pt x="2473452" y="879348"/>
                  </a:lnTo>
                  <a:lnTo>
                    <a:pt x="2473452" y="0"/>
                  </a:lnTo>
                  <a:lnTo>
                    <a:pt x="0" y="0"/>
                  </a:lnTo>
                  <a:lnTo>
                    <a:pt x="0" y="879348"/>
                  </a:lnTo>
                  <a:close/>
                </a:path>
              </a:pathLst>
            </a:custGeom>
            <a:ln w="38099">
              <a:solidFill>
                <a:srgbClr val="009F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0" name="object 10"/>
          <p:cNvSpPr txBox="1"/>
          <p:nvPr/>
        </p:nvSpPr>
        <p:spPr>
          <a:xfrm>
            <a:off x="615997" y="2031126"/>
            <a:ext cx="1967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dirty="0">
                <a:solidFill>
                  <a:srgbClr val="FFFFFF"/>
                </a:solidFill>
                <a:latin typeface="Calibri"/>
                <a:cs typeface="Calibri"/>
              </a:rPr>
              <a:t>r/WallStreetBets</a:t>
            </a:r>
            <a:endParaRPr lang="en-US" sz="1800" dirty="0">
              <a:latin typeface="Calibri"/>
              <a:cs typeface="Calibri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99375" y="2618994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009F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2" name="object 12"/>
          <p:cNvSpPr txBox="1"/>
          <p:nvPr/>
        </p:nvSpPr>
        <p:spPr>
          <a:xfrm>
            <a:off x="615382" y="2882646"/>
            <a:ext cx="196890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00"/>
              </a:spcBef>
            </a:pPr>
            <a:r>
              <a:rPr lang="en-US" sz="1800" b="1" spc="90" dirty="0">
                <a:solidFill>
                  <a:srgbClr val="009FDF"/>
                </a:solidFill>
                <a:latin typeface="Calibri"/>
                <a:cs typeface="Calibri"/>
              </a:rPr>
              <a:t>       15M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3" name="object 13"/>
          <p:cNvGrpSpPr/>
          <p:nvPr/>
        </p:nvGrpSpPr>
        <p:grpSpPr>
          <a:xfrm>
            <a:off x="585217" y="3924300"/>
            <a:ext cx="2029437" cy="919480"/>
            <a:chOff x="585216" y="3924300"/>
            <a:chExt cx="2512060" cy="919480"/>
          </a:xfrm>
        </p:grpSpPr>
        <p:sp>
          <p:nvSpPr>
            <p:cNvPr id="14" name="object 14"/>
            <p:cNvSpPr/>
            <p:nvPr/>
          </p:nvSpPr>
          <p:spPr>
            <a:xfrm>
              <a:off x="604266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60" h="881379">
                  <a:moveTo>
                    <a:pt x="2473452" y="0"/>
                  </a:moveTo>
                  <a:lnTo>
                    <a:pt x="0" y="0"/>
                  </a:lnTo>
                  <a:lnTo>
                    <a:pt x="0" y="880872"/>
                  </a:lnTo>
                  <a:lnTo>
                    <a:pt x="2473452" y="880872"/>
                  </a:lnTo>
                  <a:lnTo>
                    <a:pt x="2473452" y="0"/>
                  </a:lnTo>
                  <a:close/>
                </a:path>
              </a:pathLst>
            </a:custGeom>
            <a:solidFill>
              <a:srgbClr val="F1A900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5" name="object 15"/>
            <p:cNvSpPr/>
            <p:nvPr/>
          </p:nvSpPr>
          <p:spPr>
            <a:xfrm>
              <a:off x="604266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60" h="881379">
                  <a:moveTo>
                    <a:pt x="0" y="880872"/>
                  </a:moveTo>
                  <a:lnTo>
                    <a:pt x="2473452" y="880872"/>
                  </a:lnTo>
                  <a:lnTo>
                    <a:pt x="2473452" y="0"/>
                  </a:lnTo>
                  <a:lnTo>
                    <a:pt x="0" y="0"/>
                  </a:lnTo>
                  <a:lnTo>
                    <a:pt x="0" y="880872"/>
                  </a:lnTo>
                  <a:close/>
                </a:path>
              </a:pathLst>
            </a:custGeom>
            <a:ln w="38100">
              <a:solidFill>
                <a:srgbClr val="F1A900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16" name="object 16"/>
          <p:cNvSpPr txBox="1"/>
          <p:nvPr/>
        </p:nvSpPr>
        <p:spPr>
          <a:xfrm>
            <a:off x="595477" y="4088129"/>
            <a:ext cx="2008917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05" dirty="0">
                <a:solidFill>
                  <a:srgbClr val="FFFFFF"/>
                </a:solidFill>
                <a:latin typeface="Calibri"/>
                <a:cs typeface="Calibri"/>
              </a:rPr>
              <a:t>r/Investingfor</a:t>
            </a:r>
          </a:p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spc="105" dirty="0">
                <a:solidFill>
                  <a:srgbClr val="FFFFFF"/>
                </a:solidFill>
                <a:latin typeface="Calibri"/>
                <a:cs typeface="Calibri"/>
              </a:rPr>
              <a:t>beginners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599375" y="4839461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F1A9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8" name="object 18"/>
          <p:cNvSpPr txBox="1"/>
          <p:nvPr/>
        </p:nvSpPr>
        <p:spPr>
          <a:xfrm>
            <a:off x="615382" y="5132578"/>
            <a:ext cx="196890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b="1" spc="85" dirty="0">
                <a:solidFill>
                  <a:srgbClr val="F1A900"/>
                </a:solidFill>
                <a:latin typeface="Calibri"/>
                <a:cs typeface="Calibri"/>
              </a:rPr>
              <a:t>47K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19" name="object 19"/>
          <p:cNvGrpSpPr/>
          <p:nvPr/>
        </p:nvGrpSpPr>
        <p:grpSpPr>
          <a:xfrm>
            <a:off x="2821086" y="1705355"/>
            <a:ext cx="2029437" cy="917575"/>
            <a:chOff x="3352800" y="1705355"/>
            <a:chExt cx="2512060" cy="917575"/>
          </a:xfrm>
        </p:grpSpPr>
        <p:sp>
          <p:nvSpPr>
            <p:cNvPr id="20" name="object 20"/>
            <p:cNvSpPr/>
            <p:nvPr/>
          </p:nvSpPr>
          <p:spPr>
            <a:xfrm>
              <a:off x="3371850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2473452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3452" y="879348"/>
                  </a:lnTo>
                  <a:lnTo>
                    <a:pt x="2473452" y="0"/>
                  </a:lnTo>
                  <a:close/>
                </a:path>
              </a:pathLst>
            </a:custGeom>
            <a:solidFill>
              <a:srgbClr val="426CA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1" name="object 21"/>
            <p:cNvSpPr/>
            <p:nvPr/>
          </p:nvSpPr>
          <p:spPr>
            <a:xfrm>
              <a:off x="3371850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60" h="879475">
                  <a:moveTo>
                    <a:pt x="0" y="879348"/>
                  </a:moveTo>
                  <a:lnTo>
                    <a:pt x="2473452" y="879348"/>
                  </a:lnTo>
                  <a:lnTo>
                    <a:pt x="2473452" y="0"/>
                  </a:lnTo>
                  <a:lnTo>
                    <a:pt x="0" y="0"/>
                  </a:lnTo>
                  <a:lnTo>
                    <a:pt x="0" y="879348"/>
                  </a:lnTo>
                  <a:close/>
                </a:path>
              </a:pathLst>
            </a:custGeom>
            <a:ln w="38099">
              <a:solidFill>
                <a:srgbClr val="426CA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2" name="object 22"/>
          <p:cNvSpPr txBox="1"/>
          <p:nvPr/>
        </p:nvSpPr>
        <p:spPr>
          <a:xfrm>
            <a:off x="2851866" y="2031126"/>
            <a:ext cx="1967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pc="45" dirty="0">
                <a:solidFill>
                  <a:srgbClr val="FFFFFF"/>
                </a:solidFill>
                <a:latin typeface="Calibri"/>
                <a:cs typeface="Calibri"/>
              </a:rPr>
              <a:t>r/Investing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836476" y="2618994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426CA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24" name="object 24"/>
          <p:cNvSpPr txBox="1"/>
          <p:nvPr/>
        </p:nvSpPr>
        <p:spPr>
          <a:xfrm>
            <a:off x="2851866" y="2882646"/>
            <a:ext cx="196890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31800">
              <a:lnSpc>
                <a:spcPct val="100000"/>
              </a:lnSpc>
              <a:spcBef>
                <a:spcPts val="100"/>
              </a:spcBef>
            </a:pPr>
            <a:r>
              <a:rPr lang="en-US" sz="1800" b="1" spc="120" dirty="0">
                <a:solidFill>
                  <a:srgbClr val="426CA9"/>
                </a:solidFill>
                <a:latin typeface="Calibri"/>
                <a:cs typeface="Calibri"/>
              </a:rPr>
              <a:t>    2.6M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5045873" y="1705355"/>
            <a:ext cx="2029437" cy="917575"/>
            <a:chOff x="6106667" y="1705355"/>
            <a:chExt cx="2512060" cy="917575"/>
          </a:xfrm>
        </p:grpSpPr>
        <p:sp>
          <p:nvSpPr>
            <p:cNvPr id="26" name="object 26"/>
            <p:cNvSpPr/>
            <p:nvPr/>
          </p:nvSpPr>
          <p:spPr>
            <a:xfrm>
              <a:off x="6125717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59" h="879475">
                  <a:moveTo>
                    <a:pt x="2473451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3451" y="879348"/>
                  </a:lnTo>
                  <a:lnTo>
                    <a:pt x="2473451" y="0"/>
                  </a:lnTo>
                  <a:close/>
                </a:path>
              </a:pathLst>
            </a:custGeom>
            <a:solidFill>
              <a:srgbClr val="789D49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27" name="object 27"/>
            <p:cNvSpPr/>
            <p:nvPr/>
          </p:nvSpPr>
          <p:spPr>
            <a:xfrm>
              <a:off x="6125717" y="1724405"/>
              <a:ext cx="2473960" cy="879475"/>
            </a:xfrm>
            <a:custGeom>
              <a:avLst/>
              <a:gdLst/>
              <a:ahLst/>
              <a:cxnLst/>
              <a:rect l="l" t="t" r="r" b="b"/>
              <a:pathLst>
                <a:path w="2473959" h="879475">
                  <a:moveTo>
                    <a:pt x="0" y="879348"/>
                  </a:moveTo>
                  <a:lnTo>
                    <a:pt x="2473451" y="879348"/>
                  </a:lnTo>
                  <a:lnTo>
                    <a:pt x="2473451" y="0"/>
                  </a:lnTo>
                  <a:lnTo>
                    <a:pt x="0" y="0"/>
                  </a:lnTo>
                  <a:lnTo>
                    <a:pt x="0" y="879348"/>
                  </a:lnTo>
                  <a:close/>
                </a:path>
              </a:pathLst>
            </a:custGeom>
            <a:ln w="38100">
              <a:solidFill>
                <a:srgbClr val="789D49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28" name="object 28"/>
          <p:cNvSpPr txBox="1"/>
          <p:nvPr/>
        </p:nvSpPr>
        <p:spPr>
          <a:xfrm>
            <a:off x="5076653" y="2031126"/>
            <a:ext cx="1967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80" dirty="0">
                <a:solidFill>
                  <a:srgbClr val="FFFFFF"/>
                </a:solidFill>
                <a:latin typeface="Calibri"/>
                <a:cs typeface="Calibri"/>
              </a:rPr>
              <a:t>r/Robinhood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5060033" y="2618994"/>
            <a:ext cx="2002248" cy="878205"/>
          </a:xfrm>
          <a:custGeom>
            <a:avLst/>
            <a:gdLst/>
            <a:ahLst/>
            <a:cxnLst/>
            <a:rect l="l" t="t" r="r" b="b"/>
            <a:pathLst>
              <a:path w="2478404" h="878204">
                <a:moveTo>
                  <a:pt x="0" y="877824"/>
                </a:moveTo>
                <a:lnTo>
                  <a:pt x="2478024" y="877824"/>
                </a:lnTo>
                <a:lnTo>
                  <a:pt x="2478024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789D49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0" name="object 30"/>
          <p:cNvSpPr txBox="1"/>
          <p:nvPr/>
        </p:nvSpPr>
        <p:spPr>
          <a:xfrm>
            <a:off x="5076038" y="2882646"/>
            <a:ext cx="196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85" dirty="0">
                <a:solidFill>
                  <a:srgbClr val="789D49"/>
                </a:solidFill>
                <a:latin typeface="Calibri"/>
                <a:cs typeface="Calibri"/>
              </a:rPr>
              <a:t>1M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1" name="object 31"/>
          <p:cNvGrpSpPr/>
          <p:nvPr/>
        </p:nvGrpSpPr>
        <p:grpSpPr>
          <a:xfrm>
            <a:off x="7310789" y="1705355"/>
            <a:ext cx="2030463" cy="917575"/>
            <a:chOff x="8996171" y="1705355"/>
            <a:chExt cx="2513330" cy="917575"/>
          </a:xfrm>
        </p:grpSpPr>
        <p:sp>
          <p:nvSpPr>
            <p:cNvPr id="32" name="object 32"/>
            <p:cNvSpPr/>
            <p:nvPr/>
          </p:nvSpPr>
          <p:spPr>
            <a:xfrm>
              <a:off x="9015221" y="1724405"/>
              <a:ext cx="2475230" cy="879475"/>
            </a:xfrm>
            <a:custGeom>
              <a:avLst/>
              <a:gdLst/>
              <a:ahLst/>
              <a:cxnLst/>
              <a:rect l="l" t="t" r="r" b="b"/>
              <a:pathLst>
                <a:path w="2475229" h="879475">
                  <a:moveTo>
                    <a:pt x="2474976" y="0"/>
                  </a:moveTo>
                  <a:lnTo>
                    <a:pt x="0" y="0"/>
                  </a:lnTo>
                  <a:lnTo>
                    <a:pt x="0" y="879348"/>
                  </a:lnTo>
                  <a:lnTo>
                    <a:pt x="2474976" y="879348"/>
                  </a:lnTo>
                  <a:lnTo>
                    <a:pt x="2474976" y="0"/>
                  </a:lnTo>
                  <a:close/>
                </a:path>
              </a:pathLst>
            </a:custGeom>
            <a:solidFill>
              <a:srgbClr val="97A3AD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3" name="object 33"/>
            <p:cNvSpPr/>
            <p:nvPr/>
          </p:nvSpPr>
          <p:spPr>
            <a:xfrm>
              <a:off x="9015221" y="1724405"/>
              <a:ext cx="2475230" cy="879475"/>
            </a:xfrm>
            <a:custGeom>
              <a:avLst/>
              <a:gdLst/>
              <a:ahLst/>
              <a:cxnLst/>
              <a:rect l="l" t="t" r="r" b="b"/>
              <a:pathLst>
                <a:path w="2475229" h="879475">
                  <a:moveTo>
                    <a:pt x="0" y="879348"/>
                  </a:moveTo>
                  <a:lnTo>
                    <a:pt x="2474976" y="879348"/>
                  </a:lnTo>
                  <a:lnTo>
                    <a:pt x="2474976" y="0"/>
                  </a:lnTo>
                  <a:lnTo>
                    <a:pt x="0" y="0"/>
                  </a:lnTo>
                  <a:lnTo>
                    <a:pt x="0" y="879348"/>
                  </a:lnTo>
                  <a:close/>
                </a:path>
              </a:pathLst>
            </a:custGeom>
            <a:ln w="38100">
              <a:solidFill>
                <a:srgbClr val="97A3AD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34" name="object 34"/>
          <p:cNvSpPr txBox="1"/>
          <p:nvPr/>
        </p:nvSpPr>
        <p:spPr>
          <a:xfrm>
            <a:off x="7341569" y="2031126"/>
            <a:ext cx="19689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25" dirty="0">
                <a:solidFill>
                  <a:srgbClr val="FFFFFF"/>
                </a:solidFill>
                <a:latin typeface="Calibri"/>
                <a:cs typeface="Calibri"/>
              </a:rPr>
              <a:t>r/Bogleheads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7326179" y="2618994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97A3AD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6" name="object 36"/>
          <p:cNvSpPr txBox="1"/>
          <p:nvPr/>
        </p:nvSpPr>
        <p:spPr>
          <a:xfrm>
            <a:off x="7341569" y="2882646"/>
            <a:ext cx="196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85" dirty="0">
                <a:solidFill>
                  <a:srgbClr val="97A3AD"/>
                </a:solidFill>
                <a:latin typeface="Calibri"/>
                <a:cs typeface="Calibri"/>
              </a:rPr>
              <a:t>425K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37" name="object 37"/>
          <p:cNvGrpSpPr/>
          <p:nvPr/>
        </p:nvGrpSpPr>
        <p:grpSpPr>
          <a:xfrm>
            <a:off x="2800155" y="3924300"/>
            <a:ext cx="2030463" cy="919480"/>
            <a:chOff x="3326891" y="3924300"/>
            <a:chExt cx="2513330" cy="919480"/>
          </a:xfrm>
        </p:grpSpPr>
        <p:sp>
          <p:nvSpPr>
            <p:cNvPr id="38" name="object 38"/>
            <p:cNvSpPr/>
            <p:nvPr/>
          </p:nvSpPr>
          <p:spPr>
            <a:xfrm>
              <a:off x="3345941" y="3943350"/>
              <a:ext cx="2475230" cy="881380"/>
            </a:xfrm>
            <a:custGeom>
              <a:avLst/>
              <a:gdLst/>
              <a:ahLst/>
              <a:cxnLst/>
              <a:rect l="l" t="t" r="r" b="b"/>
              <a:pathLst>
                <a:path w="2475229" h="881379">
                  <a:moveTo>
                    <a:pt x="2474976" y="0"/>
                  </a:moveTo>
                  <a:lnTo>
                    <a:pt x="0" y="0"/>
                  </a:lnTo>
                  <a:lnTo>
                    <a:pt x="0" y="880872"/>
                  </a:lnTo>
                  <a:lnTo>
                    <a:pt x="2474976" y="880872"/>
                  </a:lnTo>
                  <a:lnTo>
                    <a:pt x="2474976" y="0"/>
                  </a:lnTo>
                  <a:close/>
                </a:path>
              </a:pathLst>
            </a:custGeom>
            <a:solidFill>
              <a:srgbClr val="C26D5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39" name="object 39"/>
            <p:cNvSpPr/>
            <p:nvPr/>
          </p:nvSpPr>
          <p:spPr>
            <a:xfrm>
              <a:off x="3345941" y="3943350"/>
              <a:ext cx="2475230" cy="881380"/>
            </a:xfrm>
            <a:custGeom>
              <a:avLst/>
              <a:gdLst/>
              <a:ahLst/>
              <a:cxnLst/>
              <a:rect l="l" t="t" r="r" b="b"/>
              <a:pathLst>
                <a:path w="2475229" h="881379">
                  <a:moveTo>
                    <a:pt x="0" y="880872"/>
                  </a:moveTo>
                  <a:lnTo>
                    <a:pt x="2474976" y="880872"/>
                  </a:lnTo>
                  <a:lnTo>
                    <a:pt x="2474976" y="0"/>
                  </a:lnTo>
                  <a:lnTo>
                    <a:pt x="0" y="0"/>
                  </a:lnTo>
                  <a:lnTo>
                    <a:pt x="0" y="880872"/>
                  </a:lnTo>
                  <a:close/>
                </a:path>
              </a:pathLst>
            </a:custGeom>
            <a:ln w="38100">
              <a:solidFill>
                <a:srgbClr val="C26D5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830935" y="4233041"/>
            <a:ext cx="196890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" algn="ctr">
              <a:lnSpc>
                <a:spcPct val="100000"/>
              </a:lnSpc>
            </a:pPr>
            <a:r>
              <a:rPr lang="en-US" sz="1800" spc="140" dirty="0">
                <a:solidFill>
                  <a:srgbClr val="FFFFFF"/>
                </a:solidFill>
                <a:latin typeface="Calibri"/>
                <a:cs typeface="Calibri"/>
              </a:rPr>
              <a:t>r/Schwab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815545" y="4839461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C26D5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2" name="object 42"/>
          <p:cNvSpPr txBox="1"/>
          <p:nvPr/>
        </p:nvSpPr>
        <p:spPr>
          <a:xfrm>
            <a:off x="2830935" y="5127497"/>
            <a:ext cx="19694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635" algn="ctr">
              <a:lnSpc>
                <a:spcPct val="100000"/>
              </a:lnSpc>
              <a:spcBef>
                <a:spcPts val="100"/>
              </a:spcBef>
            </a:pPr>
            <a:r>
              <a:rPr lang="en-US" b="1" spc="85" dirty="0">
                <a:solidFill>
                  <a:srgbClr val="C26D5F"/>
                </a:solidFill>
                <a:latin typeface="Calibri"/>
                <a:cs typeface="Calibri"/>
              </a:rPr>
              <a:t>33K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3" name="object 43"/>
          <p:cNvGrpSpPr/>
          <p:nvPr/>
        </p:nvGrpSpPr>
        <p:grpSpPr>
          <a:xfrm>
            <a:off x="5024943" y="3924300"/>
            <a:ext cx="2029437" cy="919480"/>
            <a:chOff x="6080759" y="3924300"/>
            <a:chExt cx="2512060" cy="919480"/>
          </a:xfrm>
        </p:grpSpPr>
        <p:sp>
          <p:nvSpPr>
            <p:cNvPr id="44" name="object 44"/>
            <p:cNvSpPr/>
            <p:nvPr/>
          </p:nvSpPr>
          <p:spPr>
            <a:xfrm>
              <a:off x="6099809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59" h="881379">
                  <a:moveTo>
                    <a:pt x="2473451" y="0"/>
                  </a:moveTo>
                  <a:lnTo>
                    <a:pt x="0" y="0"/>
                  </a:lnTo>
                  <a:lnTo>
                    <a:pt x="0" y="880872"/>
                  </a:lnTo>
                  <a:lnTo>
                    <a:pt x="2473451" y="880872"/>
                  </a:lnTo>
                  <a:lnTo>
                    <a:pt x="2473451" y="0"/>
                  </a:lnTo>
                  <a:close/>
                </a:path>
              </a:pathLst>
            </a:custGeom>
            <a:solidFill>
              <a:srgbClr val="6BA3B8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45" name="object 45"/>
            <p:cNvSpPr/>
            <p:nvPr/>
          </p:nvSpPr>
          <p:spPr>
            <a:xfrm>
              <a:off x="6099809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59" h="881379">
                  <a:moveTo>
                    <a:pt x="0" y="880872"/>
                  </a:moveTo>
                  <a:lnTo>
                    <a:pt x="2473451" y="880872"/>
                  </a:lnTo>
                  <a:lnTo>
                    <a:pt x="2473451" y="0"/>
                  </a:lnTo>
                  <a:lnTo>
                    <a:pt x="0" y="0"/>
                  </a:lnTo>
                  <a:lnTo>
                    <a:pt x="0" y="880872"/>
                  </a:lnTo>
                  <a:close/>
                </a:path>
              </a:pathLst>
            </a:custGeom>
            <a:ln w="38100">
              <a:solidFill>
                <a:srgbClr val="6BA3B8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46" name="object 46"/>
          <p:cNvSpPr txBox="1"/>
          <p:nvPr/>
        </p:nvSpPr>
        <p:spPr>
          <a:xfrm>
            <a:off x="5055723" y="4088129"/>
            <a:ext cx="1967876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r/Robinhood</a:t>
            </a:r>
          </a:p>
          <a:p>
            <a:pPr marL="2540" algn="ctr">
              <a:lnSpc>
                <a:spcPct val="100000"/>
              </a:lnSpc>
              <a:spcBef>
                <a:spcPts val="100"/>
              </a:spcBef>
            </a:pPr>
            <a:r>
              <a:rPr lang="en-US" sz="1800" dirty="0">
                <a:solidFill>
                  <a:srgbClr val="FFFFFF"/>
                </a:solidFill>
                <a:latin typeface="Calibri"/>
                <a:cs typeface="Calibri"/>
              </a:rPr>
              <a:t>Trade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47" name="object 47"/>
          <p:cNvSpPr/>
          <p:nvPr/>
        </p:nvSpPr>
        <p:spPr>
          <a:xfrm>
            <a:off x="5040333" y="4839461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499" y="877824"/>
                </a:lnTo>
                <a:lnTo>
                  <a:pt x="2476499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6BA3B8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48" name="object 48"/>
          <p:cNvSpPr txBox="1"/>
          <p:nvPr/>
        </p:nvSpPr>
        <p:spPr>
          <a:xfrm>
            <a:off x="5055723" y="5106746"/>
            <a:ext cx="1968902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" algn="ctr">
              <a:lnSpc>
                <a:spcPct val="100000"/>
              </a:lnSpc>
              <a:spcBef>
                <a:spcPts val="100"/>
              </a:spcBef>
            </a:pPr>
            <a:r>
              <a:rPr lang="en-US" b="1" spc="80" dirty="0">
                <a:solidFill>
                  <a:srgbClr val="6BA3B8"/>
                </a:solidFill>
                <a:latin typeface="Calibri"/>
                <a:cs typeface="Calibri"/>
              </a:rPr>
              <a:t>31K</a:t>
            </a:r>
            <a:endParaRPr sz="1800" dirty="0">
              <a:latin typeface="Calibri"/>
              <a:cs typeface="Calibri"/>
            </a:endParaRPr>
          </a:p>
        </p:txBody>
      </p:sp>
      <p:grpSp>
        <p:nvGrpSpPr>
          <p:cNvPr id="49" name="object 49"/>
          <p:cNvGrpSpPr/>
          <p:nvPr/>
        </p:nvGrpSpPr>
        <p:grpSpPr>
          <a:xfrm>
            <a:off x="7291091" y="3924300"/>
            <a:ext cx="2029437" cy="919480"/>
            <a:chOff x="8971788" y="3924300"/>
            <a:chExt cx="2512060" cy="919480"/>
          </a:xfrm>
        </p:grpSpPr>
        <p:sp>
          <p:nvSpPr>
            <p:cNvPr id="50" name="object 50"/>
            <p:cNvSpPr/>
            <p:nvPr/>
          </p:nvSpPr>
          <p:spPr>
            <a:xfrm>
              <a:off x="8990838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59" h="881379">
                  <a:moveTo>
                    <a:pt x="2473452" y="0"/>
                  </a:moveTo>
                  <a:lnTo>
                    <a:pt x="0" y="0"/>
                  </a:lnTo>
                  <a:lnTo>
                    <a:pt x="0" y="880872"/>
                  </a:lnTo>
                  <a:lnTo>
                    <a:pt x="2473452" y="880872"/>
                  </a:lnTo>
                  <a:lnTo>
                    <a:pt x="2473452" y="0"/>
                  </a:lnTo>
                  <a:close/>
                </a:path>
              </a:pathLst>
            </a:custGeom>
            <a:solidFill>
              <a:srgbClr val="4EC3DF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51" name="object 51"/>
            <p:cNvSpPr/>
            <p:nvPr/>
          </p:nvSpPr>
          <p:spPr>
            <a:xfrm>
              <a:off x="8990838" y="3943350"/>
              <a:ext cx="2473960" cy="881380"/>
            </a:xfrm>
            <a:custGeom>
              <a:avLst/>
              <a:gdLst/>
              <a:ahLst/>
              <a:cxnLst/>
              <a:rect l="l" t="t" r="r" b="b"/>
              <a:pathLst>
                <a:path w="2473959" h="881379">
                  <a:moveTo>
                    <a:pt x="0" y="880872"/>
                  </a:moveTo>
                  <a:lnTo>
                    <a:pt x="2473452" y="880872"/>
                  </a:lnTo>
                  <a:lnTo>
                    <a:pt x="2473452" y="0"/>
                  </a:lnTo>
                  <a:lnTo>
                    <a:pt x="0" y="0"/>
                  </a:lnTo>
                  <a:lnTo>
                    <a:pt x="0" y="880872"/>
                  </a:lnTo>
                  <a:close/>
                </a:path>
              </a:pathLst>
            </a:custGeom>
            <a:ln w="38100">
              <a:solidFill>
                <a:srgbClr val="4EC3DF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7321871" y="4233041"/>
            <a:ext cx="1967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65" dirty="0">
                <a:solidFill>
                  <a:srgbClr val="FFFFFF"/>
                </a:solidFill>
                <a:latin typeface="Calibri"/>
                <a:cs typeface="Calibri"/>
              </a:rPr>
              <a:t>r/TastyTrade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05250" y="4839461"/>
            <a:ext cx="2002248" cy="878205"/>
          </a:xfrm>
          <a:custGeom>
            <a:avLst/>
            <a:gdLst/>
            <a:ahLst/>
            <a:cxnLst/>
            <a:rect l="l" t="t" r="r" b="b"/>
            <a:pathLst>
              <a:path w="2478404" h="878204">
                <a:moveTo>
                  <a:pt x="0" y="877824"/>
                </a:moveTo>
                <a:lnTo>
                  <a:pt x="2478024" y="877824"/>
                </a:lnTo>
                <a:lnTo>
                  <a:pt x="2478024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4EC3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4" name="object 54"/>
          <p:cNvSpPr txBox="1"/>
          <p:nvPr/>
        </p:nvSpPr>
        <p:spPr>
          <a:xfrm>
            <a:off x="7321255" y="5106746"/>
            <a:ext cx="1969415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" algn="ctr">
              <a:lnSpc>
                <a:spcPct val="100000"/>
              </a:lnSpc>
              <a:spcBef>
                <a:spcPts val="100"/>
              </a:spcBef>
            </a:pPr>
            <a:r>
              <a:rPr lang="en-US" b="1" spc="80" dirty="0">
                <a:solidFill>
                  <a:srgbClr val="4EC3DF"/>
                </a:solidFill>
                <a:latin typeface="Calibri"/>
                <a:cs typeface="Calibri"/>
              </a:rPr>
              <a:t>5.7K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E63281C-47EA-7740-97F8-6B61730A9861}"/>
              </a:ext>
            </a:extLst>
          </p:cNvPr>
          <p:cNvSpPr txBox="1"/>
          <p:nvPr/>
        </p:nvSpPr>
        <p:spPr>
          <a:xfrm>
            <a:off x="8025300" y="30099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endParaRPr lang="en-SA" sz="2400">
              <a:latin typeface="+mn-lt"/>
            </a:endParaRPr>
          </a:p>
        </p:txBody>
      </p:sp>
      <p:sp>
        <p:nvSpPr>
          <p:cNvPr id="57" name="object 8">
            <a:extLst>
              <a:ext uri="{FF2B5EF4-FFF2-40B4-BE49-F238E27FC236}">
                <a16:creationId xmlns:a16="http://schemas.microsoft.com/office/drawing/2014/main" id="{F2F5E133-842D-DE44-22E6-08E7405B18ED}"/>
              </a:ext>
            </a:extLst>
          </p:cNvPr>
          <p:cNvSpPr/>
          <p:nvPr/>
        </p:nvSpPr>
        <p:spPr>
          <a:xfrm>
            <a:off x="9553480" y="1712974"/>
            <a:ext cx="2052000" cy="879475"/>
          </a:xfrm>
          <a:custGeom>
            <a:avLst/>
            <a:gdLst/>
            <a:ahLst/>
            <a:cxnLst/>
            <a:rect l="l" t="t" r="r" b="b"/>
            <a:pathLst>
              <a:path w="2473960" h="879475">
                <a:moveTo>
                  <a:pt x="2473452" y="0"/>
                </a:moveTo>
                <a:lnTo>
                  <a:pt x="0" y="0"/>
                </a:lnTo>
                <a:lnTo>
                  <a:pt x="0" y="879348"/>
                </a:lnTo>
                <a:lnTo>
                  <a:pt x="2473452" y="879348"/>
                </a:lnTo>
                <a:lnTo>
                  <a:pt x="2473452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8" name="object 11">
            <a:extLst>
              <a:ext uri="{FF2B5EF4-FFF2-40B4-BE49-F238E27FC236}">
                <a16:creationId xmlns:a16="http://schemas.microsoft.com/office/drawing/2014/main" id="{6808D8D4-9EB7-6558-EC81-80022B7AEA2F}"/>
              </a:ext>
            </a:extLst>
          </p:cNvPr>
          <p:cNvSpPr/>
          <p:nvPr/>
        </p:nvSpPr>
        <p:spPr>
          <a:xfrm>
            <a:off x="9575562" y="2607563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009FDF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9" name="object 14">
            <a:extLst>
              <a:ext uri="{FF2B5EF4-FFF2-40B4-BE49-F238E27FC236}">
                <a16:creationId xmlns:a16="http://schemas.microsoft.com/office/drawing/2014/main" id="{6E383518-1BF8-996F-5657-CA493F117E8F}"/>
              </a:ext>
            </a:extLst>
          </p:cNvPr>
          <p:cNvSpPr/>
          <p:nvPr/>
        </p:nvSpPr>
        <p:spPr>
          <a:xfrm>
            <a:off x="9555529" y="3931919"/>
            <a:ext cx="2052000" cy="881380"/>
          </a:xfrm>
          <a:custGeom>
            <a:avLst/>
            <a:gdLst/>
            <a:ahLst/>
            <a:cxnLst/>
            <a:rect l="l" t="t" r="r" b="b"/>
            <a:pathLst>
              <a:path w="2473960" h="881379">
                <a:moveTo>
                  <a:pt x="2473452" y="0"/>
                </a:moveTo>
                <a:lnTo>
                  <a:pt x="0" y="0"/>
                </a:lnTo>
                <a:lnTo>
                  <a:pt x="0" y="880872"/>
                </a:lnTo>
                <a:lnTo>
                  <a:pt x="2473452" y="880872"/>
                </a:lnTo>
                <a:lnTo>
                  <a:pt x="2473452" y="0"/>
                </a:lnTo>
                <a:close/>
              </a:path>
            </a:pathLst>
          </a:custGeom>
          <a:solidFill>
            <a:srgbClr val="F1A90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0" name="object 17">
            <a:extLst>
              <a:ext uri="{FF2B5EF4-FFF2-40B4-BE49-F238E27FC236}">
                <a16:creationId xmlns:a16="http://schemas.microsoft.com/office/drawing/2014/main" id="{BF8E37E5-48A3-B4A6-FAB7-30A7FBB073F3}"/>
              </a:ext>
            </a:extLst>
          </p:cNvPr>
          <p:cNvSpPr/>
          <p:nvPr/>
        </p:nvSpPr>
        <p:spPr>
          <a:xfrm>
            <a:off x="9575562" y="4828030"/>
            <a:ext cx="2000709" cy="878205"/>
          </a:xfrm>
          <a:custGeom>
            <a:avLst/>
            <a:gdLst/>
            <a:ahLst/>
            <a:cxnLst/>
            <a:rect l="l" t="t" r="r" b="b"/>
            <a:pathLst>
              <a:path w="2476500" h="878204">
                <a:moveTo>
                  <a:pt x="0" y="877824"/>
                </a:moveTo>
                <a:lnTo>
                  <a:pt x="2476500" y="877824"/>
                </a:lnTo>
                <a:lnTo>
                  <a:pt x="2476500" y="0"/>
                </a:lnTo>
                <a:lnTo>
                  <a:pt x="0" y="0"/>
                </a:lnTo>
                <a:lnTo>
                  <a:pt x="0" y="877824"/>
                </a:lnTo>
                <a:close/>
              </a:path>
            </a:pathLst>
          </a:custGeom>
          <a:ln w="38100">
            <a:solidFill>
              <a:srgbClr val="F1A900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1" name="object 34">
            <a:extLst>
              <a:ext uri="{FF2B5EF4-FFF2-40B4-BE49-F238E27FC236}">
                <a16:creationId xmlns:a16="http://schemas.microsoft.com/office/drawing/2014/main" id="{D0759652-C8F2-8C07-C6FB-01BC4BF50BBD}"/>
              </a:ext>
            </a:extLst>
          </p:cNvPr>
          <p:cNvSpPr txBox="1"/>
          <p:nvPr/>
        </p:nvSpPr>
        <p:spPr>
          <a:xfrm>
            <a:off x="9595963" y="1886214"/>
            <a:ext cx="1968902" cy="5796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25" dirty="0">
                <a:solidFill>
                  <a:srgbClr val="FFFFFF"/>
                </a:solidFill>
                <a:latin typeface="Calibri"/>
                <a:cs typeface="Calibri"/>
              </a:rPr>
              <a:t>r/Fidelity</a:t>
            </a:r>
          </a:p>
          <a:p>
            <a:pPr marL="3810"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25" dirty="0">
                <a:solidFill>
                  <a:srgbClr val="FFFFFF"/>
                </a:solidFill>
                <a:latin typeface="Calibri"/>
                <a:cs typeface="Calibri"/>
              </a:rPr>
              <a:t>Investments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2" name="object 52">
            <a:extLst>
              <a:ext uri="{FF2B5EF4-FFF2-40B4-BE49-F238E27FC236}">
                <a16:creationId xmlns:a16="http://schemas.microsoft.com/office/drawing/2014/main" id="{BB56F21E-68A1-3202-CDAC-9F75B134EDA9}"/>
              </a:ext>
            </a:extLst>
          </p:cNvPr>
          <p:cNvSpPr txBox="1"/>
          <p:nvPr/>
        </p:nvSpPr>
        <p:spPr>
          <a:xfrm>
            <a:off x="9575562" y="4233041"/>
            <a:ext cx="1967876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spc="165" dirty="0">
                <a:solidFill>
                  <a:srgbClr val="FFFFFF"/>
                </a:solidFill>
                <a:latin typeface="Calibri"/>
                <a:cs typeface="Calibri"/>
              </a:rPr>
              <a:t>r/JPMorgan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5" name="object 12">
            <a:extLst>
              <a:ext uri="{FF2B5EF4-FFF2-40B4-BE49-F238E27FC236}">
                <a16:creationId xmlns:a16="http://schemas.microsoft.com/office/drawing/2014/main" id="{070B478B-3842-058B-2755-7B55E19F10C0}"/>
              </a:ext>
            </a:extLst>
          </p:cNvPr>
          <p:cNvSpPr txBox="1"/>
          <p:nvPr/>
        </p:nvSpPr>
        <p:spPr>
          <a:xfrm>
            <a:off x="9604071" y="2857449"/>
            <a:ext cx="196890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00990">
              <a:lnSpc>
                <a:spcPct val="100000"/>
              </a:lnSpc>
              <a:spcBef>
                <a:spcPts val="100"/>
              </a:spcBef>
            </a:pPr>
            <a:r>
              <a:rPr lang="en-US" b="1" spc="90" dirty="0">
                <a:solidFill>
                  <a:srgbClr val="009FDF"/>
                </a:solidFill>
                <a:latin typeface="Calibri"/>
                <a:cs typeface="Calibri"/>
              </a:rPr>
              <a:t>       119K</a:t>
            </a:r>
            <a:endParaRPr sz="1800" dirty="0">
              <a:latin typeface="Calibri"/>
              <a:cs typeface="Calibri"/>
            </a:endParaRPr>
          </a:p>
        </p:txBody>
      </p:sp>
      <p:sp>
        <p:nvSpPr>
          <p:cNvPr id="66" name="object 18">
            <a:extLst>
              <a:ext uri="{FF2B5EF4-FFF2-40B4-BE49-F238E27FC236}">
                <a16:creationId xmlns:a16="http://schemas.microsoft.com/office/drawing/2014/main" id="{A80C7EF5-570E-5AB9-6C0A-5850A3F16888}"/>
              </a:ext>
            </a:extLst>
          </p:cNvPr>
          <p:cNvSpPr txBox="1"/>
          <p:nvPr/>
        </p:nvSpPr>
        <p:spPr>
          <a:xfrm>
            <a:off x="9592495" y="5107381"/>
            <a:ext cx="1968902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en-US" sz="1800" b="1" spc="85" dirty="0">
                <a:solidFill>
                  <a:srgbClr val="F1A900"/>
                </a:solidFill>
                <a:latin typeface="Calibri"/>
                <a:cs typeface="Calibri"/>
              </a:rPr>
              <a:t>371</a:t>
            </a:r>
            <a:endParaRPr sz="1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2705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A1D899-67C0-89C6-3367-17E36B02D57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1C48D-B2B9-4C1E-B884-6E984661A971}" type="slidenum">
              <a:rPr lang="en-US" smtClean="0"/>
              <a:pPr>
                <a:defRPr/>
              </a:pPr>
              <a:t>50</a:t>
            </a:fld>
            <a:r>
              <a:rPr lang="en-US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2C491B5A-4D22-64BD-875F-580C36E424FC}"/>
              </a:ext>
            </a:extLst>
          </p:cNvPr>
          <p:cNvSpPr txBox="1">
            <a:spLocks/>
          </p:cNvSpPr>
          <p:nvPr/>
        </p:nvSpPr>
        <p:spPr bwMode="auto">
          <a:xfrm>
            <a:off x="477577" y="489479"/>
            <a:ext cx="11236854" cy="9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900" kern="0" dirty="0"/>
              <a:t>r/Charles Schwab Comments Sentiment Analysis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358E03-5778-6E84-96DB-9F6A314EA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4606" y="1119515"/>
            <a:ext cx="5302787" cy="524900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04939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F6F911-71BC-2C67-56DC-FA430EEC18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961C48D-B2B9-4C1E-B884-6E984661A971}" type="slidenum">
              <a:rPr lang="en-US" smtClean="0"/>
              <a:pPr>
                <a:defRPr/>
              </a:pPr>
              <a:t>51</a:t>
            </a:fld>
            <a:r>
              <a:rPr lang="en-US" dirty="0"/>
              <a:t>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5F07426-114C-7462-13AF-8BA004ABE415}"/>
              </a:ext>
            </a:extLst>
          </p:cNvPr>
          <p:cNvSpPr txBox="1">
            <a:spLocks/>
          </p:cNvSpPr>
          <p:nvPr/>
        </p:nvSpPr>
        <p:spPr bwMode="auto">
          <a:xfrm>
            <a:off x="477577" y="489479"/>
            <a:ext cx="11236854" cy="915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3900" kern="0" dirty="0"/>
              <a:t>r/Wallstreetbets Comments Sentiment Analysis</a:t>
            </a:r>
            <a:endParaRPr lang="en-US" kern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1ADA2-9EB1-0D79-0B93-3986A9BA1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5450" y="1249250"/>
            <a:ext cx="5332632" cy="527854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47278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A512-B768-2BF2-BBE9-5499DEC5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Investing Comments Sentiment Analysis</a:t>
            </a:r>
            <a:endParaRPr lang="en-US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E3297F-BF7D-04F3-1847-7293D638B4C7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196135" y="1242560"/>
            <a:ext cx="5389065" cy="5333659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79C49-9F70-AE2F-D6CC-A507A6196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353E-045A-F611-C9B6-2DC167C5CA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173D4C8-8B6B-4CE9-BFDA-7CDBAE6307DF}" type="slidenum">
              <a:rPr lang="en-US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31051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ECA512-B768-2BF2-BBE9-5499DEC5A8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900" dirty="0"/>
              <a:t>RobinHood Comments Sentiment Analysis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679C49-9F70-AE2F-D6CC-A507A619627A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5B353E-045A-F611-C9B6-2DC167C5CA80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pPr>
              <a:defRPr/>
            </a:pPr>
            <a:fld id="{D173D4C8-8B6B-4CE9-BFDA-7CDBAE6307DF}" type="slidenum">
              <a:rPr lang="en-US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FF54E0C-1D7C-0D74-C01E-41AD49C04152}"/>
              </a:ext>
            </a:extLst>
          </p:cNvPr>
          <p:cNvPicPr>
            <a:picLocks noGrp="1" noChangeAspect="1"/>
          </p:cNvPicPr>
          <p:nvPr>
            <p:ph sz="quarter" idx="15"/>
          </p:nvPr>
        </p:nvPicPr>
        <p:blipFill>
          <a:blip r:embed="rId2"/>
          <a:stretch>
            <a:fillRect/>
          </a:stretch>
        </p:blipFill>
        <p:spPr>
          <a:xfrm>
            <a:off x="3222451" y="1166313"/>
            <a:ext cx="5455057" cy="540064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899083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B69AD0E-DC89-F377-CA41-5B110BF64277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8A1C152-1BFE-8472-71DE-B98C54AECCC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0B36BF21-18CD-48C1-90F5-7DD8FB6AD85A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BBA719-5B51-8D80-5B55-46DAFDF0074B}"/>
              </a:ext>
            </a:extLst>
          </p:cNvPr>
          <p:cNvSpPr txBox="1">
            <a:spLocks/>
          </p:cNvSpPr>
          <p:nvPr/>
        </p:nvSpPr>
        <p:spPr>
          <a:xfrm>
            <a:off x="482867" y="339012"/>
            <a:ext cx="11236854" cy="915459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Overall Sentiment Distribution </a:t>
            </a:r>
            <a:endParaRPr lang="en-US" sz="6600" kern="0" dirty="0">
              <a:solidFill>
                <a:srgbClr val="425563"/>
              </a:solidFill>
            </a:endParaRPr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F02D55B0-D01A-2DCD-A8D7-34B58482BC07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14" name="object 2">
            <a:extLst>
              <a:ext uri="{FF2B5EF4-FFF2-40B4-BE49-F238E27FC236}">
                <a16:creationId xmlns:a16="http://schemas.microsoft.com/office/drawing/2014/main" id="{3DAA94AF-BF13-CA04-307A-86BFC7D07644}"/>
              </a:ext>
            </a:extLst>
          </p:cNvPr>
          <p:cNvSpPr/>
          <p:nvPr/>
        </p:nvSpPr>
        <p:spPr>
          <a:xfrm>
            <a:off x="632249" y="1283825"/>
            <a:ext cx="10465242" cy="5038918"/>
          </a:xfrm>
          <a:custGeom>
            <a:avLst/>
            <a:gdLst/>
            <a:ahLst/>
            <a:cxnLst/>
            <a:rect l="l" t="t" r="r" b="b"/>
            <a:pathLst>
              <a:path w="7473950" h="3937000">
                <a:moveTo>
                  <a:pt x="0" y="3936491"/>
                </a:moveTo>
                <a:lnTo>
                  <a:pt x="7473696" y="3936491"/>
                </a:lnTo>
                <a:lnTo>
                  <a:pt x="7473696" y="0"/>
                </a:lnTo>
                <a:lnTo>
                  <a:pt x="0" y="0"/>
                </a:lnTo>
                <a:lnTo>
                  <a:pt x="0" y="3936491"/>
                </a:lnTo>
                <a:close/>
              </a:path>
            </a:pathLst>
          </a:custGeom>
          <a:ln w="28575">
            <a:solidFill>
              <a:srgbClr val="9E4677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grpSp>
        <p:nvGrpSpPr>
          <p:cNvPr id="15" name="object 13">
            <a:extLst>
              <a:ext uri="{FF2B5EF4-FFF2-40B4-BE49-F238E27FC236}">
                <a16:creationId xmlns:a16="http://schemas.microsoft.com/office/drawing/2014/main" id="{72D80115-193F-1E1F-8EC6-2F647005D7FD}"/>
              </a:ext>
            </a:extLst>
          </p:cNvPr>
          <p:cNvGrpSpPr/>
          <p:nvPr/>
        </p:nvGrpSpPr>
        <p:grpSpPr>
          <a:xfrm>
            <a:off x="634725" y="1277157"/>
            <a:ext cx="161479" cy="5053546"/>
            <a:chOff x="4171378" y="1857946"/>
            <a:chExt cx="111125" cy="3948429"/>
          </a:xfrm>
        </p:grpSpPr>
        <p:sp>
          <p:nvSpPr>
            <p:cNvPr id="16" name="object 14">
              <a:extLst>
                <a:ext uri="{FF2B5EF4-FFF2-40B4-BE49-F238E27FC236}">
                  <a16:creationId xmlns:a16="http://schemas.microsoft.com/office/drawing/2014/main" id="{5B43EE63-A3F7-BB96-482B-1D457EAE8C00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82296" y="0"/>
                  </a:moveTo>
                  <a:lnTo>
                    <a:pt x="0" y="0"/>
                  </a:lnTo>
                  <a:lnTo>
                    <a:pt x="0" y="3919728"/>
                  </a:lnTo>
                  <a:lnTo>
                    <a:pt x="82296" y="3919728"/>
                  </a:lnTo>
                  <a:lnTo>
                    <a:pt x="82296" y="0"/>
                  </a:lnTo>
                  <a:close/>
                </a:path>
              </a:pathLst>
            </a:custGeom>
            <a:solidFill>
              <a:srgbClr val="9E4677"/>
            </a:solidFill>
          </p:spPr>
          <p:txBody>
            <a:bodyPr wrap="square" lIns="0" tIns="0" rIns="0" bIns="0" rtlCol="0"/>
            <a:lstStyle/>
            <a:p>
              <a:endParaRPr dirty="0"/>
            </a:p>
          </p:txBody>
        </p:sp>
        <p:sp>
          <p:nvSpPr>
            <p:cNvPr id="17" name="object 15">
              <a:extLst>
                <a:ext uri="{FF2B5EF4-FFF2-40B4-BE49-F238E27FC236}">
                  <a16:creationId xmlns:a16="http://schemas.microsoft.com/office/drawing/2014/main" id="{549B7275-C0D1-6FDA-EED8-94E1D9585028}"/>
                </a:ext>
              </a:extLst>
            </p:cNvPr>
            <p:cNvSpPr/>
            <p:nvPr/>
          </p:nvSpPr>
          <p:spPr>
            <a:xfrm>
              <a:off x="4185665" y="1872233"/>
              <a:ext cx="82550" cy="3919854"/>
            </a:xfrm>
            <a:custGeom>
              <a:avLst/>
              <a:gdLst/>
              <a:ahLst/>
              <a:cxnLst/>
              <a:rect l="l" t="t" r="r" b="b"/>
              <a:pathLst>
                <a:path w="82550" h="3919854">
                  <a:moveTo>
                    <a:pt x="0" y="3919728"/>
                  </a:moveTo>
                  <a:lnTo>
                    <a:pt x="82296" y="3919728"/>
                  </a:lnTo>
                  <a:lnTo>
                    <a:pt x="82296" y="0"/>
                  </a:lnTo>
                  <a:lnTo>
                    <a:pt x="0" y="0"/>
                  </a:lnTo>
                  <a:lnTo>
                    <a:pt x="0" y="3919728"/>
                  </a:lnTo>
                  <a:close/>
                </a:path>
              </a:pathLst>
            </a:custGeom>
            <a:ln w="28575">
              <a:solidFill>
                <a:srgbClr val="9E4677"/>
              </a:solidFill>
            </a:ln>
          </p:spPr>
          <p:txBody>
            <a:bodyPr wrap="square" lIns="0" tIns="0" rIns="0" bIns="0" rtlCol="0"/>
            <a:lstStyle/>
            <a:p>
              <a:endParaRPr dirty="0"/>
            </a:p>
          </p:txBody>
        </p:sp>
      </p:grpSp>
      <p:pic>
        <p:nvPicPr>
          <p:cNvPr id="21" name="Picture 2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57E064D-54A7-AF83-FA6B-B280BD3F9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0431" y="314383"/>
            <a:ext cx="1739900" cy="800100"/>
          </a:xfrm>
          <a:prstGeom prst="rect">
            <a:avLst/>
          </a:prstGeom>
        </p:spPr>
      </p:pic>
      <p:pic>
        <p:nvPicPr>
          <p:cNvPr id="8" name="Picture 7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F44854DF-1078-C2E3-7DA9-BD3AF74F0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679" y="1295443"/>
            <a:ext cx="10298812" cy="4974330"/>
          </a:xfrm>
          <a:prstGeom prst="rect">
            <a:avLst/>
          </a:prstGeom>
        </p:spPr>
      </p:pic>
      <p:sp>
        <p:nvSpPr>
          <p:cNvPr id="6" name="object 4">
            <a:extLst>
              <a:ext uri="{FF2B5EF4-FFF2-40B4-BE49-F238E27FC236}">
                <a16:creationId xmlns:a16="http://schemas.microsoft.com/office/drawing/2014/main" id="{42C2ED7D-87D5-6ADB-0DD5-F62C94099A1A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6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0550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573F8CF-A65F-1070-C739-11C9E3ACD237}"/>
              </a:ext>
            </a:extLst>
          </p:cNvPr>
          <p:cNvSpPr txBox="1">
            <a:spLocks/>
          </p:cNvSpPr>
          <p:nvPr/>
        </p:nvSpPr>
        <p:spPr bwMode="auto">
          <a:xfrm>
            <a:off x="482867" y="464141"/>
            <a:ext cx="11236854" cy="915458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sz="4000" dirty="0">
                <a:solidFill>
                  <a:srgbClr val="425563"/>
                </a:solidFill>
              </a:rPr>
              <a:t>Overall Word Clouds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9F240E0-DD92-9BD1-D65F-63687554FB4D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>
          <a:xfrm>
            <a:off x="482867" y="6576219"/>
            <a:ext cx="4917281" cy="198438"/>
          </a:xfrm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r>
              <a:rPr lang="en-US" b="1" kern="1200" dirty="0">
                <a:latin typeface="+mn-lt"/>
                <a:ea typeface="+mn-ea"/>
                <a:cs typeface="Arial" charset="0"/>
              </a:rPr>
              <a:t>Information classification here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70D2BD-805E-FD50-EC26-FEF50C604B25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>
          <a:xfrm>
            <a:off x="291042" y="6576221"/>
            <a:ext cx="190501" cy="190499"/>
          </a:xfrm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normAutofit/>
          </a:bodyPr>
          <a:lstStyle/>
          <a:p>
            <a:pPr>
              <a:spcAft>
                <a:spcPts val="600"/>
              </a:spcAft>
              <a:defRPr/>
            </a:pPr>
            <a:fld id="{0B36BF21-18CD-48C1-90F5-7DD8FB6AD85A}" type="slidenum">
              <a:rPr lang="en-US" kern="1200">
                <a:latin typeface="+mn-lt"/>
                <a:ea typeface="+mn-ea"/>
                <a:cs typeface="Arial" charset="0"/>
              </a:rPr>
              <a:pPr>
                <a:spcAft>
                  <a:spcPts val="600"/>
                </a:spcAft>
                <a:defRPr/>
              </a:pPr>
              <a:t>7</a:t>
            </a:fld>
            <a:endParaRPr lang="en-US" kern="1200" dirty="0">
              <a:latin typeface="+mn-lt"/>
              <a:ea typeface="+mn-ea"/>
              <a:cs typeface="Arial" charset="0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6C8A326-3A1F-6FC9-FC99-A12E12FAF8BE}"/>
              </a:ext>
            </a:extLst>
          </p:cNvPr>
          <p:cNvGrpSpPr>
            <a:grpSpLocks noChangeAspect="1"/>
          </p:cNvGrpSpPr>
          <p:nvPr/>
        </p:nvGrpSpPr>
        <p:grpSpPr>
          <a:xfrm>
            <a:off x="450389" y="1548363"/>
            <a:ext cx="5292000" cy="4173800"/>
            <a:chOff x="450389" y="1606020"/>
            <a:chExt cx="5582114" cy="4769116"/>
          </a:xfrm>
        </p:grpSpPr>
        <p:pic>
          <p:nvPicPr>
            <p:cNvPr id="10" name="Picture 9" descr="A close up of words&#10;&#10;Description automatically generated">
              <a:extLst>
                <a:ext uri="{FF2B5EF4-FFF2-40B4-BE49-F238E27FC236}">
                  <a16:creationId xmlns:a16="http://schemas.microsoft.com/office/drawing/2014/main" id="{8DAFAE15-4AC0-5340-E217-C558B4758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97" r="-1" b="-1"/>
            <a:stretch/>
          </p:blipFill>
          <p:spPr>
            <a:xfrm>
              <a:off x="482868" y="1616604"/>
              <a:ext cx="5549635" cy="4758532"/>
            </a:xfrm>
            <a:prstGeom prst="rect">
              <a:avLst/>
            </a:prstGeom>
            <a:noFill/>
            <a:ln w="19050">
              <a:solidFill>
                <a:srgbClr val="037DAE"/>
              </a:solidFill>
            </a:ln>
          </p:spPr>
        </p:pic>
        <p:grpSp>
          <p:nvGrpSpPr>
            <p:cNvPr id="13" name="object 13">
              <a:extLst>
                <a:ext uri="{FF2B5EF4-FFF2-40B4-BE49-F238E27FC236}">
                  <a16:creationId xmlns:a16="http://schemas.microsoft.com/office/drawing/2014/main" id="{40E04B67-0BB2-1AF5-D775-4DE0756D8C8F}"/>
                </a:ext>
              </a:extLst>
            </p:cNvPr>
            <p:cNvGrpSpPr/>
            <p:nvPr/>
          </p:nvGrpSpPr>
          <p:grpSpPr>
            <a:xfrm>
              <a:off x="450389" y="1606020"/>
              <a:ext cx="45719" cy="4769116"/>
              <a:chOff x="4185665" y="1872233"/>
              <a:chExt cx="82550" cy="3919854"/>
            </a:xfrm>
          </p:grpSpPr>
          <p:sp>
            <p:nvSpPr>
              <p:cNvPr id="14" name="object 14">
                <a:extLst>
                  <a:ext uri="{FF2B5EF4-FFF2-40B4-BE49-F238E27FC236}">
                    <a16:creationId xmlns:a16="http://schemas.microsoft.com/office/drawing/2014/main" id="{939FF42E-379F-22E6-88D9-1C56106B5FFA}"/>
                  </a:ext>
                </a:extLst>
              </p:cNvPr>
              <p:cNvSpPr/>
              <p:nvPr/>
            </p:nvSpPr>
            <p:spPr>
              <a:xfrm>
                <a:off x="4185665" y="1872233"/>
                <a:ext cx="82550" cy="3919854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3919854">
                    <a:moveTo>
                      <a:pt x="82296" y="0"/>
                    </a:moveTo>
                    <a:lnTo>
                      <a:pt x="0" y="0"/>
                    </a:lnTo>
                    <a:lnTo>
                      <a:pt x="0" y="3919728"/>
                    </a:lnTo>
                    <a:lnTo>
                      <a:pt x="82296" y="3919728"/>
                    </a:lnTo>
                    <a:lnTo>
                      <a:pt x="82296" y="0"/>
                    </a:lnTo>
                    <a:close/>
                  </a:path>
                </a:pathLst>
              </a:custGeom>
              <a:solidFill>
                <a:srgbClr val="426CA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5" name="object 15">
                <a:extLst>
                  <a:ext uri="{FF2B5EF4-FFF2-40B4-BE49-F238E27FC236}">
                    <a16:creationId xmlns:a16="http://schemas.microsoft.com/office/drawing/2014/main" id="{EE7FDC12-1B65-45EA-0757-B1B58AB9A191}"/>
                  </a:ext>
                </a:extLst>
              </p:cNvPr>
              <p:cNvSpPr/>
              <p:nvPr/>
            </p:nvSpPr>
            <p:spPr>
              <a:xfrm>
                <a:off x="4185665" y="1872233"/>
                <a:ext cx="82550" cy="3919854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3919854">
                    <a:moveTo>
                      <a:pt x="0" y="3919728"/>
                    </a:moveTo>
                    <a:lnTo>
                      <a:pt x="82296" y="3919728"/>
                    </a:lnTo>
                    <a:lnTo>
                      <a:pt x="82296" y="0"/>
                    </a:lnTo>
                    <a:lnTo>
                      <a:pt x="0" y="0"/>
                    </a:lnTo>
                    <a:lnTo>
                      <a:pt x="0" y="3919728"/>
                    </a:lnTo>
                    <a:close/>
                  </a:path>
                </a:pathLst>
              </a:custGeom>
              <a:ln w="28575">
                <a:solidFill>
                  <a:srgbClr val="426CA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BE0D17-DEE2-452F-AF5D-CDD33EDD893B}"/>
              </a:ext>
            </a:extLst>
          </p:cNvPr>
          <p:cNvGrpSpPr>
            <a:grpSpLocks noChangeAspect="1"/>
          </p:cNvGrpSpPr>
          <p:nvPr/>
        </p:nvGrpSpPr>
        <p:grpSpPr>
          <a:xfrm>
            <a:off x="6153799" y="1543242"/>
            <a:ext cx="5292000" cy="4191749"/>
            <a:chOff x="6153799" y="1599405"/>
            <a:chExt cx="5565923" cy="4775731"/>
          </a:xfrm>
        </p:grpSpPr>
        <p:pic>
          <p:nvPicPr>
            <p:cNvPr id="12" name="Picture 11" descr="A close up of words&#10;&#10;Description automatically generated">
              <a:extLst>
                <a:ext uri="{FF2B5EF4-FFF2-40B4-BE49-F238E27FC236}">
                  <a16:creationId xmlns:a16="http://schemas.microsoft.com/office/drawing/2014/main" id="{472A8100-2352-E43F-8DA1-079B9BC4F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828" r="1" b="3490"/>
            <a:stretch/>
          </p:blipFill>
          <p:spPr>
            <a:xfrm>
              <a:off x="6153799" y="1616604"/>
              <a:ext cx="5565923" cy="4758532"/>
            </a:xfrm>
            <a:prstGeom prst="rect">
              <a:avLst/>
            </a:prstGeom>
            <a:noFill/>
            <a:ln w="19050">
              <a:solidFill>
                <a:srgbClr val="037DAE"/>
              </a:solidFill>
            </a:ln>
          </p:spPr>
        </p:pic>
        <p:grpSp>
          <p:nvGrpSpPr>
            <p:cNvPr id="16" name="object 13">
              <a:extLst>
                <a:ext uri="{FF2B5EF4-FFF2-40B4-BE49-F238E27FC236}">
                  <a16:creationId xmlns:a16="http://schemas.microsoft.com/office/drawing/2014/main" id="{6A077835-E022-EFCA-9CB5-58D6F00D64E9}"/>
                </a:ext>
              </a:extLst>
            </p:cNvPr>
            <p:cNvGrpSpPr/>
            <p:nvPr/>
          </p:nvGrpSpPr>
          <p:grpSpPr>
            <a:xfrm>
              <a:off x="6165699" y="1599405"/>
              <a:ext cx="45719" cy="4769116"/>
              <a:chOff x="4185665" y="1872233"/>
              <a:chExt cx="82550" cy="3919854"/>
            </a:xfrm>
          </p:grpSpPr>
          <p:sp>
            <p:nvSpPr>
              <p:cNvPr id="17" name="object 14">
                <a:extLst>
                  <a:ext uri="{FF2B5EF4-FFF2-40B4-BE49-F238E27FC236}">
                    <a16:creationId xmlns:a16="http://schemas.microsoft.com/office/drawing/2014/main" id="{C3698C19-3B62-30BA-5FEA-B0C845841956}"/>
                  </a:ext>
                </a:extLst>
              </p:cNvPr>
              <p:cNvSpPr/>
              <p:nvPr/>
            </p:nvSpPr>
            <p:spPr>
              <a:xfrm>
                <a:off x="4185665" y="1872233"/>
                <a:ext cx="82550" cy="3919854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3919854">
                    <a:moveTo>
                      <a:pt x="82296" y="0"/>
                    </a:moveTo>
                    <a:lnTo>
                      <a:pt x="0" y="0"/>
                    </a:lnTo>
                    <a:lnTo>
                      <a:pt x="0" y="3919728"/>
                    </a:lnTo>
                    <a:lnTo>
                      <a:pt x="82296" y="3919728"/>
                    </a:lnTo>
                    <a:lnTo>
                      <a:pt x="82296" y="0"/>
                    </a:lnTo>
                    <a:close/>
                  </a:path>
                </a:pathLst>
              </a:custGeom>
              <a:solidFill>
                <a:srgbClr val="426CA9"/>
              </a:solidFill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sp>
            <p:nvSpPr>
              <p:cNvPr id="18" name="object 15">
                <a:extLst>
                  <a:ext uri="{FF2B5EF4-FFF2-40B4-BE49-F238E27FC236}">
                    <a16:creationId xmlns:a16="http://schemas.microsoft.com/office/drawing/2014/main" id="{1BBFCCF8-3F6C-01C7-EF48-E889C486911E}"/>
                  </a:ext>
                </a:extLst>
              </p:cNvPr>
              <p:cNvSpPr/>
              <p:nvPr/>
            </p:nvSpPr>
            <p:spPr>
              <a:xfrm>
                <a:off x="4185665" y="1872233"/>
                <a:ext cx="82550" cy="3919854"/>
              </a:xfrm>
              <a:custGeom>
                <a:avLst/>
                <a:gdLst/>
                <a:ahLst/>
                <a:cxnLst/>
                <a:rect l="l" t="t" r="r" b="b"/>
                <a:pathLst>
                  <a:path w="82550" h="3919854">
                    <a:moveTo>
                      <a:pt x="0" y="3919728"/>
                    </a:moveTo>
                    <a:lnTo>
                      <a:pt x="82296" y="3919728"/>
                    </a:lnTo>
                    <a:lnTo>
                      <a:pt x="82296" y="0"/>
                    </a:lnTo>
                    <a:lnTo>
                      <a:pt x="0" y="0"/>
                    </a:lnTo>
                    <a:lnTo>
                      <a:pt x="0" y="3919728"/>
                    </a:lnTo>
                    <a:close/>
                  </a:path>
                </a:pathLst>
              </a:custGeom>
              <a:ln w="28575">
                <a:solidFill>
                  <a:srgbClr val="426CA9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</p:grp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EB70AC87-0310-0BF0-1B3E-83C9EB8A9056}"/>
              </a:ext>
            </a:extLst>
          </p:cNvPr>
          <p:cNvSpPr txBox="1">
            <a:spLocks/>
          </p:cNvSpPr>
          <p:nvPr/>
        </p:nvSpPr>
        <p:spPr>
          <a:xfrm>
            <a:off x="2395654" y="5873092"/>
            <a:ext cx="1323197" cy="386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les Modern"/>
                <a:ea typeface="+mj-ea"/>
                <a:cs typeface="+mj-cs"/>
              </a:rPr>
              <a:t>Positive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96EAFCFD-9CA3-775B-62F6-1F6A4DB95D1A}"/>
              </a:ext>
            </a:extLst>
          </p:cNvPr>
          <p:cNvSpPr txBox="1">
            <a:spLocks/>
          </p:cNvSpPr>
          <p:nvPr/>
        </p:nvSpPr>
        <p:spPr>
          <a:xfrm>
            <a:off x="8161776" y="5873092"/>
            <a:ext cx="1491509" cy="38608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2pPr>
            <a:lvl3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3pPr>
            <a:lvl4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4pPr>
            <a:lvl5pPr algn="l" rtl="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917">
                <a:solidFill>
                  <a:srgbClr val="037DAE"/>
                </a:solidFill>
                <a:latin typeface="Charles Modern" pitchFamily="34" charset="0"/>
                <a:cs typeface="Arial" charset="0"/>
              </a:defRPr>
            </a:lvl5pPr>
            <a:lvl6pPr marL="541723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108344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625172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2166897" algn="ctr" rtl="0" eaLnBrk="1" fontAlgn="base" hangingPunct="1">
              <a:spcBef>
                <a:spcPct val="0"/>
              </a:spcBef>
              <a:spcAft>
                <a:spcPct val="0"/>
              </a:spcAft>
              <a:defRPr sz="5166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harles Modern"/>
                <a:ea typeface="+mj-ea"/>
                <a:cs typeface="+mj-cs"/>
              </a:rPr>
              <a:t>Negative</a:t>
            </a:r>
            <a:endParaRPr kumimoji="0" lang="en-US" sz="48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Charles Modern"/>
              <a:ea typeface="+mj-ea"/>
              <a:cs typeface="+mj-cs"/>
            </a:endParaRPr>
          </a:p>
        </p:txBody>
      </p:sp>
      <p:sp>
        <p:nvSpPr>
          <p:cNvPr id="36" name="object 4">
            <a:extLst>
              <a:ext uri="{FF2B5EF4-FFF2-40B4-BE49-F238E27FC236}">
                <a16:creationId xmlns:a16="http://schemas.microsoft.com/office/drawing/2014/main" id="{A701A470-25C4-5C93-4119-EE8ECBECC403}"/>
              </a:ext>
            </a:extLst>
          </p:cNvPr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7" name="object 4">
            <a:extLst>
              <a:ext uri="{FF2B5EF4-FFF2-40B4-BE49-F238E27FC236}">
                <a16:creationId xmlns:a16="http://schemas.microsoft.com/office/drawing/2014/main" id="{BE8CC1DB-F3B4-A31F-F046-17C1F636568E}"/>
              </a:ext>
            </a:extLst>
          </p:cNvPr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7</a:t>
            </a:r>
            <a:endParaRPr sz="10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66900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1764586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Now…</a:t>
            </a:r>
            <a:endParaRPr lang="en-US" sz="4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What’s new?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26164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lang="en-US" sz="1000" spc="-25" dirty="0">
                <a:solidFill>
                  <a:srgbClr val="FFFFFF"/>
                </a:solidFill>
                <a:latin typeface="Calibri"/>
                <a:cs typeface="Calibri"/>
              </a:rPr>
              <a:t>8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96541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19402" y="2265775"/>
            <a:ext cx="10394030" cy="2777683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80"/>
              </a:spcBef>
            </a:pPr>
            <a:r>
              <a:rPr lang="en-US" sz="4400" spc="175" dirty="0">
                <a:solidFill>
                  <a:srgbClr val="009FDF"/>
                </a:solidFill>
                <a:latin typeface="Calibri"/>
                <a:cs typeface="Calibri"/>
              </a:rPr>
              <a:t>What’s new?</a:t>
            </a:r>
            <a:endParaRPr lang="en-US" sz="4400" dirty="0">
              <a:latin typeface="Calibri"/>
              <a:cs typeface="Calibri"/>
            </a:endParaRP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Comments and Product </a:t>
            </a:r>
          </a:p>
          <a:p>
            <a:pPr marL="12700">
              <a:lnSpc>
                <a:spcPct val="100000"/>
              </a:lnSpc>
              <a:spcBef>
                <a:spcPts val="650"/>
              </a:spcBef>
            </a:pPr>
            <a:r>
              <a:rPr lang="en-US" sz="6000" spc="180" dirty="0">
                <a:solidFill>
                  <a:srgbClr val="FFFFFF"/>
                </a:solidFill>
                <a:latin typeface="Calibri"/>
                <a:cs typeface="Calibri"/>
              </a:rPr>
              <a:t>Sentiment Analysis</a:t>
            </a:r>
            <a:endParaRPr lang="en-US" sz="60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800331" y="6341364"/>
            <a:ext cx="391795" cy="384175"/>
          </a:xfrm>
          <a:custGeom>
            <a:avLst/>
            <a:gdLst/>
            <a:ahLst/>
            <a:cxnLst/>
            <a:rect l="l" t="t" r="r" b="b"/>
            <a:pathLst>
              <a:path w="391795" h="384175">
                <a:moveTo>
                  <a:pt x="391668" y="0"/>
                </a:moveTo>
                <a:lnTo>
                  <a:pt x="0" y="0"/>
                </a:lnTo>
                <a:lnTo>
                  <a:pt x="0" y="384048"/>
                </a:lnTo>
                <a:lnTo>
                  <a:pt x="391668" y="384048"/>
                </a:lnTo>
                <a:lnTo>
                  <a:pt x="391668" y="0"/>
                </a:lnTo>
                <a:close/>
              </a:path>
            </a:pathLst>
          </a:custGeom>
          <a:solidFill>
            <a:srgbClr val="009FDF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5" name="object 5"/>
          <p:cNvSpPr txBox="1"/>
          <p:nvPr/>
        </p:nvSpPr>
        <p:spPr>
          <a:xfrm>
            <a:off x="11915013" y="6441744"/>
            <a:ext cx="162560" cy="166071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000" spc="-25" dirty="0">
                <a:solidFill>
                  <a:srgbClr val="FFFFFF"/>
                </a:solidFill>
                <a:latin typeface="Calibri"/>
                <a:cs typeface="Calibri"/>
              </a:rPr>
              <a:t>9</a:t>
            </a:r>
            <a:endParaRPr sz="1000" dirty="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48086" y="6457899"/>
            <a:ext cx="1323975" cy="1479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20" dirty="0">
                <a:solidFill>
                  <a:srgbClr val="97A3AD"/>
                </a:solidFill>
                <a:latin typeface="Calibri"/>
                <a:cs typeface="Calibri"/>
              </a:rPr>
              <a:t>Charles</a:t>
            </a:r>
            <a:r>
              <a:rPr sz="800" spc="105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50" dirty="0">
                <a:solidFill>
                  <a:srgbClr val="97A3AD"/>
                </a:solidFill>
                <a:latin typeface="Calibri"/>
                <a:cs typeface="Calibri"/>
              </a:rPr>
              <a:t>Schwab</a:t>
            </a:r>
            <a:r>
              <a:rPr sz="800" spc="120" dirty="0">
                <a:solidFill>
                  <a:srgbClr val="97A3AD"/>
                </a:solidFill>
                <a:latin typeface="Calibri"/>
                <a:cs typeface="Calibri"/>
              </a:rPr>
              <a:t> </a:t>
            </a:r>
            <a:r>
              <a:rPr sz="800" spc="-10" dirty="0">
                <a:solidFill>
                  <a:srgbClr val="97A3AD"/>
                </a:solidFill>
                <a:latin typeface="Calibri"/>
                <a:cs typeface="Calibri"/>
              </a:rPr>
              <a:t>Corporation</a:t>
            </a:r>
            <a:endParaRPr sz="800" dirty="0">
              <a:latin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37299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1_Schwab Events">
  <a:themeElements>
    <a:clrScheme name="Schwab Theme 2015">
      <a:dk1>
        <a:srgbClr val="425563"/>
      </a:dk1>
      <a:lt1>
        <a:srgbClr val="FFFFFF"/>
      </a:lt1>
      <a:dk2>
        <a:srgbClr val="037DAE"/>
      </a:dk2>
      <a:lt2>
        <a:srgbClr val="98A4AE"/>
      </a:lt2>
      <a:accent1>
        <a:srgbClr val="426DA9"/>
      </a:accent1>
      <a:accent2>
        <a:srgbClr val="F2A900"/>
      </a:accent2>
      <a:accent3>
        <a:srgbClr val="789D4A"/>
      </a:accent3>
      <a:accent4>
        <a:srgbClr val="4EC3E0"/>
      </a:accent4>
      <a:accent5>
        <a:srgbClr val="9CAF88"/>
      </a:accent5>
      <a:accent6>
        <a:srgbClr val="C26E60"/>
      </a:accent6>
      <a:hlink>
        <a:srgbClr val="005F83"/>
      </a:hlink>
      <a:folHlink>
        <a:srgbClr val="98A4AE"/>
      </a:folHlink>
    </a:clrScheme>
    <a:fontScheme name="Charles Modern (Schwab)">
      <a:majorFont>
        <a:latin typeface="Charles Modern"/>
        <a:ea typeface=""/>
        <a:cs typeface=""/>
      </a:majorFont>
      <a:minorFont>
        <a:latin typeface="Charles Moder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26058"/>
        </a:dk1>
        <a:lt1>
          <a:srgbClr val="FFFFFF"/>
        </a:lt1>
        <a:dk2>
          <a:srgbClr val="005CB3"/>
        </a:dk2>
        <a:lt2>
          <a:srgbClr val="B3B3B3"/>
        </a:lt2>
        <a:accent1>
          <a:srgbClr val="00A0DF"/>
        </a:accent1>
        <a:accent2>
          <a:srgbClr val="A2AD00"/>
        </a:accent2>
        <a:accent3>
          <a:srgbClr val="FFFFFF"/>
        </a:accent3>
        <a:accent4>
          <a:srgbClr val="6E514A"/>
        </a:accent4>
        <a:accent5>
          <a:srgbClr val="AACDEC"/>
        </a:accent5>
        <a:accent6>
          <a:srgbClr val="929C00"/>
        </a:accent6>
        <a:hlink>
          <a:srgbClr val="EA7125"/>
        </a:hlink>
        <a:folHlink>
          <a:srgbClr val="6F4C2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676058"/>
        </a:dk1>
        <a:lt1>
          <a:srgbClr val="FFFFFF"/>
        </a:lt1>
        <a:dk2>
          <a:srgbClr val="005CB3"/>
        </a:dk2>
        <a:lt2>
          <a:srgbClr val="B3B3B3"/>
        </a:lt2>
        <a:accent1>
          <a:srgbClr val="00A0DF"/>
        </a:accent1>
        <a:accent2>
          <a:srgbClr val="A2AD00"/>
        </a:accent2>
        <a:accent3>
          <a:srgbClr val="FFFFFF"/>
        </a:accent3>
        <a:accent4>
          <a:srgbClr val="57514A"/>
        </a:accent4>
        <a:accent5>
          <a:srgbClr val="AACDEC"/>
        </a:accent5>
        <a:accent6>
          <a:srgbClr val="929C00"/>
        </a:accent6>
        <a:hlink>
          <a:srgbClr val="EA7125"/>
        </a:hlink>
        <a:folHlink>
          <a:srgbClr val="6F4C2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3_Schwab Events">
  <a:themeElements>
    <a:clrScheme name="Schwab Theme 2015">
      <a:dk1>
        <a:srgbClr val="425563"/>
      </a:dk1>
      <a:lt1>
        <a:srgbClr val="FFFFFF"/>
      </a:lt1>
      <a:dk2>
        <a:srgbClr val="037DAE"/>
      </a:dk2>
      <a:lt2>
        <a:srgbClr val="98A4AE"/>
      </a:lt2>
      <a:accent1>
        <a:srgbClr val="426DA9"/>
      </a:accent1>
      <a:accent2>
        <a:srgbClr val="F2A900"/>
      </a:accent2>
      <a:accent3>
        <a:srgbClr val="789D4A"/>
      </a:accent3>
      <a:accent4>
        <a:srgbClr val="4EC3E0"/>
      </a:accent4>
      <a:accent5>
        <a:srgbClr val="9CAF88"/>
      </a:accent5>
      <a:accent6>
        <a:srgbClr val="C26E60"/>
      </a:accent6>
      <a:hlink>
        <a:srgbClr val="005F83"/>
      </a:hlink>
      <a:folHlink>
        <a:srgbClr val="98A4AE"/>
      </a:folHlink>
    </a:clrScheme>
    <a:fontScheme name="Charles Modern (Schwab)">
      <a:majorFont>
        <a:latin typeface="Charles Modern"/>
        <a:ea typeface=""/>
        <a:cs typeface=""/>
      </a:majorFont>
      <a:minorFont>
        <a:latin typeface="Charles Moder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2"/>
        </a:solidFill>
        <a:ln w="12700">
          <a:noFill/>
          <a:miter lim="800000"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  <a:miter lim="800000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2400" dirty="0" smtClean="0">
            <a:latin typeface="+mn-lt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826058"/>
        </a:dk1>
        <a:lt1>
          <a:srgbClr val="FFFFFF"/>
        </a:lt1>
        <a:dk2>
          <a:srgbClr val="005CB3"/>
        </a:dk2>
        <a:lt2>
          <a:srgbClr val="B3B3B3"/>
        </a:lt2>
        <a:accent1>
          <a:srgbClr val="00A0DF"/>
        </a:accent1>
        <a:accent2>
          <a:srgbClr val="A2AD00"/>
        </a:accent2>
        <a:accent3>
          <a:srgbClr val="FFFFFF"/>
        </a:accent3>
        <a:accent4>
          <a:srgbClr val="6E514A"/>
        </a:accent4>
        <a:accent5>
          <a:srgbClr val="AACDEC"/>
        </a:accent5>
        <a:accent6>
          <a:srgbClr val="929C00"/>
        </a:accent6>
        <a:hlink>
          <a:srgbClr val="EA7125"/>
        </a:hlink>
        <a:folHlink>
          <a:srgbClr val="6F4C2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676058"/>
        </a:dk1>
        <a:lt1>
          <a:srgbClr val="FFFFFF"/>
        </a:lt1>
        <a:dk2>
          <a:srgbClr val="005CB3"/>
        </a:dk2>
        <a:lt2>
          <a:srgbClr val="B3B3B3"/>
        </a:lt2>
        <a:accent1>
          <a:srgbClr val="00A0DF"/>
        </a:accent1>
        <a:accent2>
          <a:srgbClr val="A2AD00"/>
        </a:accent2>
        <a:accent3>
          <a:srgbClr val="FFFFFF"/>
        </a:accent3>
        <a:accent4>
          <a:srgbClr val="57514A"/>
        </a:accent4>
        <a:accent5>
          <a:srgbClr val="AACDEC"/>
        </a:accent5>
        <a:accent6>
          <a:srgbClr val="929C00"/>
        </a:accent6>
        <a:hlink>
          <a:srgbClr val="EA7125"/>
        </a:hlink>
        <a:folHlink>
          <a:srgbClr val="6F4C2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</TotalTime>
  <Words>888</Words>
  <Application>Microsoft Macintosh PowerPoint</Application>
  <PresentationFormat>Widescreen</PresentationFormat>
  <Paragraphs>362</Paragraphs>
  <Slides>53</Slides>
  <Notes>14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3" baseType="lpstr">
      <vt:lpstr>Arial</vt:lpstr>
      <vt:lpstr>Calibri</vt:lpstr>
      <vt:lpstr>Charles Modern</vt:lpstr>
      <vt:lpstr>Charles Modern Light</vt:lpstr>
      <vt:lpstr>Helvetica Regular</vt:lpstr>
      <vt:lpstr>Times New Roman</vt:lpstr>
      <vt:lpstr>Wingdings</vt:lpstr>
      <vt:lpstr>1_Schwab Events</vt:lpstr>
      <vt:lpstr>3_Schwab Events</vt:lpstr>
      <vt:lpstr>think-cell Slide</vt:lpstr>
      <vt:lpstr>PowerPoint Presentation</vt:lpstr>
      <vt:lpstr>PowerPoint Presentation</vt:lpstr>
      <vt:lpstr>PowerPoint Presentation</vt:lpstr>
      <vt:lpstr>PowerPoint Presentation</vt:lpstr>
      <vt:lpstr>Analyzed Subreddits &amp; Member Count</vt:lpstr>
      <vt:lpstr>PowerPoint Presentation</vt:lpstr>
      <vt:lpstr>PowerPoint Presentation</vt:lpstr>
      <vt:lpstr>PowerPoint Presentation</vt:lpstr>
      <vt:lpstr>PowerPoint Presentation</vt:lpstr>
      <vt:lpstr>We Focused on Charles Schwab &amp; Top 3 Subreddits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r/ Schwab</vt:lpstr>
      <vt:lpstr>PowerPoint Presentation</vt:lpstr>
      <vt:lpstr>Alteryx Results: Top Words r/Schwab</vt:lpstr>
      <vt:lpstr>PowerPoint Presentation</vt:lpstr>
      <vt:lpstr>PowerPoint Presentation</vt:lpstr>
      <vt:lpstr>r/fidelityinvestments</vt:lpstr>
      <vt:lpstr>r/fidelityinvestments </vt:lpstr>
      <vt:lpstr>Alteryx Results</vt:lpstr>
      <vt:lpstr>Alteryx Results</vt:lpstr>
      <vt:lpstr>r/tastytrade </vt:lpstr>
      <vt:lpstr>Alteryx Results</vt:lpstr>
      <vt:lpstr>r/Wallstreetbets</vt:lpstr>
      <vt:lpstr>r/Wallstreetbets </vt:lpstr>
      <vt:lpstr>Alteryx Results</vt:lpstr>
      <vt:lpstr>Alteryx Results</vt:lpstr>
      <vt:lpstr>Alteryx Results</vt:lpstr>
      <vt:lpstr>r/Bogleheads</vt:lpstr>
      <vt:lpstr>r/Bogleheads </vt:lpstr>
      <vt:lpstr>Alteryx Results</vt:lpstr>
      <vt:lpstr>Alteryx Results</vt:lpstr>
      <vt:lpstr>PowerPoint Presentation</vt:lpstr>
      <vt:lpstr>PowerPoint Presentation</vt:lpstr>
      <vt:lpstr>PowerPoint Presentation</vt:lpstr>
      <vt:lpstr>Investing Comments Sentiment Analysis</vt:lpstr>
      <vt:lpstr>RobinHood Comments Sentiment Analysis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Reddit Analysis Update      Reem, Ramin, Luca, Wes, Jessica University of Denver May 2, 2024  </dc:title>
  <dc:creator>Reem Alkheraiji</dc:creator>
  <cp:lastModifiedBy>Reem Alkheraiji</cp:lastModifiedBy>
  <cp:revision>95</cp:revision>
  <dcterms:created xsi:type="dcterms:W3CDTF">2024-04-27T20:56:01Z</dcterms:created>
  <dcterms:modified xsi:type="dcterms:W3CDTF">2024-06-05T22:40:05Z</dcterms:modified>
</cp:coreProperties>
</file>